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67" r:id="rId2"/>
    <p:sldId id="282" r:id="rId3"/>
    <p:sldId id="272" r:id="rId4"/>
    <p:sldId id="273" r:id="rId5"/>
    <p:sldId id="274" r:id="rId6"/>
    <p:sldId id="275" r:id="rId7"/>
    <p:sldId id="281" r:id="rId8"/>
    <p:sldId id="280" r:id="rId9"/>
    <p:sldId id="283" r:id="rId10"/>
    <p:sldId id="27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559" autoAdjust="0"/>
    <p:restoredTop sz="95256" autoAdjust="0"/>
  </p:normalViewPr>
  <p:slideViewPr>
    <p:cSldViewPr snapToGrid="0">
      <p:cViewPr varScale="1">
        <p:scale>
          <a:sx n="82" d="100"/>
          <a:sy n="82" d="100"/>
        </p:scale>
        <p:origin x="97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ar-EG" dirty="0"/>
              <a:t>نسبة اجمالي الالتزامات الى اجمالي الأصول</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2022</c:v>
                </c:pt>
              </c:strCache>
            </c:strRef>
          </c:tx>
          <c:spPr>
            <a:solidFill>
              <a:schemeClr val="accent1"/>
            </a:solidFill>
            <a:ln>
              <a:noFill/>
            </a:ln>
            <a:effectLst/>
          </c:spPr>
          <c:invertIfNegative val="0"/>
          <c:dLbls>
            <c:numFmt formatCode="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نسبة اجمالي الالتزامات الى اجمالي الأصول</c:v>
                </c:pt>
              </c:strCache>
            </c:strRef>
          </c:cat>
          <c:val>
            <c:numRef>
              <c:f>Sheet1!$B$2</c:f>
              <c:numCache>
                <c:formatCode>0%</c:formatCode>
                <c:ptCount val="1"/>
                <c:pt idx="0">
                  <c:v>0.08</c:v>
                </c:pt>
              </c:numCache>
            </c:numRef>
          </c:val>
          <c:extLst>
            <c:ext xmlns:c16="http://schemas.microsoft.com/office/drawing/2014/chart" uri="{C3380CC4-5D6E-409C-BE32-E72D297353CC}">
              <c16:uniqueId val="{00000000-CD3E-4FB4-BB40-A4FC64AD5D21}"/>
            </c:ext>
          </c:extLst>
        </c:ser>
        <c:ser>
          <c:idx val="1"/>
          <c:order val="1"/>
          <c:tx>
            <c:strRef>
              <c:f>Sheet1!$C$1</c:f>
              <c:strCache>
                <c:ptCount val="1"/>
                <c:pt idx="0">
                  <c:v>2023</c:v>
                </c:pt>
              </c:strCache>
            </c:strRef>
          </c:tx>
          <c:spPr>
            <a:solidFill>
              <a:schemeClr val="accent2"/>
            </a:solidFill>
            <a:ln>
              <a:noFill/>
            </a:ln>
            <a:effectLst/>
          </c:spPr>
          <c:invertIfNegative val="0"/>
          <c:dLbls>
            <c:numFmt formatCode="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نسبة اجمالي الالتزامات الى اجمالي الأصول</c:v>
                </c:pt>
              </c:strCache>
            </c:strRef>
          </c:cat>
          <c:val>
            <c:numRef>
              <c:f>Sheet1!$C$2</c:f>
              <c:numCache>
                <c:formatCode>0%</c:formatCode>
                <c:ptCount val="1"/>
                <c:pt idx="0">
                  <c:v>0.08</c:v>
                </c:pt>
              </c:numCache>
            </c:numRef>
          </c:val>
          <c:extLst>
            <c:ext xmlns:c16="http://schemas.microsoft.com/office/drawing/2014/chart" uri="{C3380CC4-5D6E-409C-BE32-E72D297353CC}">
              <c16:uniqueId val="{00000001-CD3E-4FB4-BB40-A4FC64AD5D21}"/>
            </c:ext>
          </c:extLst>
        </c:ser>
        <c:ser>
          <c:idx val="2"/>
          <c:order val="2"/>
          <c:tx>
            <c:strRef>
              <c:f>Sheet1!$D$1</c:f>
              <c:strCache>
                <c:ptCount val="1"/>
                <c:pt idx="0">
                  <c:v>2024</c:v>
                </c:pt>
              </c:strCache>
            </c:strRef>
          </c:tx>
          <c:spPr>
            <a:solidFill>
              <a:schemeClr val="accent3"/>
            </a:solidFill>
            <a:ln>
              <a:noFill/>
            </a:ln>
            <a:effectLst/>
          </c:spPr>
          <c:invertIfNegative val="0"/>
          <c:dLbls>
            <c:numFmt formatCode="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نسبة اجمالي الالتزامات الى اجمالي الأصول</c:v>
                </c:pt>
              </c:strCache>
            </c:strRef>
          </c:cat>
          <c:val>
            <c:numRef>
              <c:f>Sheet1!$D$2</c:f>
              <c:numCache>
                <c:formatCode>0%</c:formatCode>
                <c:ptCount val="1"/>
                <c:pt idx="0">
                  <c:v>7.0000000000000007E-2</c:v>
                </c:pt>
              </c:numCache>
            </c:numRef>
          </c:val>
          <c:extLst>
            <c:ext xmlns:c16="http://schemas.microsoft.com/office/drawing/2014/chart" uri="{C3380CC4-5D6E-409C-BE32-E72D297353CC}">
              <c16:uniqueId val="{00000002-CD3E-4FB4-BB40-A4FC64AD5D21}"/>
            </c:ext>
          </c:extLst>
        </c:ser>
        <c:ser>
          <c:idx val="3"/>
          <c:order val="3"/>
          <c:tx>
            <c:strRef>
              <c:f>Sheet1!$E$1</c:f>
              <c:strCache>
                <c:ptCount val="1"/>
                <c:pt idx="0">
                  <c:v>2025</c:v>
                </c:pt>
              </c:strCache>
            </c:strRef>
          </c:tx>
          <c:spPr>
            <a:solidFill>
              <a:schemeClr val="accent4"/>
            </a:solidFill>
            <a:ln>
              <a:noFill/>
            </a:ln>
            <a:effectLst/>
          </c:spPr>
          <c:invertIfNegative val="0"/>
          <c:dLbls>
            <c:numFmt formatCode="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نسبة اجمالي الالتزامات الى اجمالي الأصول</c:v>
                </c:pt>
              </c:strCache>
            </c:strRef>
          </c:cat>
          <c:val>
            <c:numRef>
              <c:f>Sheet1!$E$2</c:f>
              <c:numCache>
                <c:formatCode>0%</c:formatCode>
                <c:ptCount val="1"/>
                <c:pt idx="0">
                  <c:v>7.0000000000000007E-2</c:v>
                </c:pt>
              </c:numCache>
            </c:numRef>
          </c:val>
          <c:extLst>
            <c:ext xmlns:c16="http://schemas.microsoft.com/office/drawing/2014/chart" uri="{C3380CC4-5D6E-409C-BE32-E72D297353CC}">
              <c16:uniqueId val="{00000003-CD3E-4FB4-BB40-A4FC64AD5D21}"/>
            </c:ext>
          </c:extLst>
        </c:ser>
        <c:ser>
          <c:idx val="4"/>
          <c:order val="4"/>
          <c:tx>
            <c:strRef>
              <c:f>Sheet1!$F$1</c:f>
              <c:strCache>
                <c:ptCount val="1"/>
                <c:pt idx="0">
                  <c:v>2026</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نسبة اجمالي الالتزامات الى اجمالي الأصول</c:v>
                </c:pt>
              </c:strCache>
            </c:strRef>
          </c:cat>
          <c:val>
            <c:numRef>
              <c:f>Sheet1!$F$2</c:f>
              <c:numCache>
                <c:formatCode>0%</c:formatCode>
                <c:ptCount val="1"/>
                <c:pt idx="0">
                  <c:v>0.06</c:v>
                </c:pt>
              </c:numCache>
            </c:numRef>
          </c:val>
          <c:extLst>
            <c:ext xmlns:c16="http://schemas.microsoft.com/office/drawing/2014/chart" uri="{C3380CC4-5D6E-409C-BE32-E72D297353CC}">
              <c16:uniqueId val="{00000000-BFDA-4C1E-9B1B-8822DE88E9AE}"/>
            </c:ext>
          </c:extLst>
        </c:ser>
        <c:dLbls>
          <c:dLblPos val="outEnd"/>
          <c:showLegendKey val="0"/>
          <c:showVal val="1"/>
          <c:showCatName val="0"/>
          <c:showSerName val="0"/>
          <c:showPercent val="0"/>
          <c:showBubbleSize val="0"/>
        </c:dLbls>
        <c:gapWidth val="219"/>
        <c:overlap val="-27"/>
        <c:axId val="592976112"/>
        <c:axId val="592974800"/>
      </c:barChart>
      <c:catAx>
        <c:axId val="592976112"/>
        <c:scaling>
          <c:orientation val="minMax"/>
        </c:scaling>
        <c:delete val="1"/>
        <c:axPos val="b"/>
        <c:numFmt formatCode="General" sourceLinked="1"/>
        <c:majorTickMark val="none"/>
        <c:minorTickMark val="none"/>
        <c:tickLblPos val="nextTo"/>
        <c:crossAx val="592974800"/>
        <c:crosses val="autoZero"/>
        <c:auto val="1"/>
        <c:lblAlgn val="ctr"/>
        <c:lblOffset val="100"/>
        <c:noMultiLvlLbl val="0"/>
      </c:catAx>
      <c:valAx>
        <c:axId val="592974800"/>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929761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ar-EG"/>
              <a:t>هامش صافي الربح</a:t>
            </a:r>
            <a:endParaRPr lang="en-GB"/>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Sheet1!$A$2</c:f>
              <c:strCache>
                <c:ptCount val="1"/>
                <c:pt idx="0">
                  <c:v>نسبة اجمالي الالتزامات الى اجمالي الأصول</c:v>
                </c:pt>
              </c:strCache>
            </c:strRef>
          </c:tx>
          <c:spPr>
            <a:ln w="28575" cap="rnd">
              <a:solidFill>
                <a:schemeClr val="accent1"/>
              </a:solidFill>
              <a:round/>
            </a:ln>
            <a:effectLst/>
          </c:spPr>
          <c:marker>
            <c:symbol val="none"/>
          </c:marker>
          <c:dLbls>
            <c:numFmt formatCode="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2022</c:v>
                </c:pt>
                <c:pt idx="1">
                  <c:v>2023</c:v>
                </c:pt>
                <c:pt idx="2">
                  <c:v>2024</c:v>
                </c:pt>
                <c:pt idx="3">
                  <c:v>2025</c:v>
                </c:pt>
                <c:pt idx="4">
                  <c:v>2026</c:v>
                </c:pt>
              </c:strCache>
            </c:strRef>
          </c:cat>
          <c:val>
            <c:numRef>
              <c:f>Sheet1!$B$2:$F$2</c:f>
              <c:numCache>
                <c:formatCode>0%</c:formatCode>
                <c:ptCount val="5"/>
                <c:pt idx="0">
                  <c:v>0.27779999999999999</c:v>
                </c:pt>
                <c:pt idx="1">
                  <c:v>0.27779999999999999</c:v>
                </c:pt>
                <c:pt idx="2">
                  <c:v>0.27779999999999999</c:v>
                </c:pt>
                <c:pt idx="3">
                  <c:v>0.27779999999999999</c:v>
                </c:pt>
                <c:pt idx="4">
                  <c:v>0.27779999999999999</c:v>
                </c:pt>
              </c:numCache>
            </c:numRef>
          </c:val>
          <c:smooth val="0"/>
          <c:extLst>
            <c:ext xmlns:c16="http://schemas.microsoft.com/office/drawing/2014/chart" uri="{C3380CC4-5D6E-409C-BE32-E72D297353CC}">
              <c16:uniqueId val="{00000000-CD3E-4FB4-BB40-A4FC64AD5D21}"/>
            </c:ext>
          </c:extLst>
        </c:ser>
        <c:dLbls>
          <c:dLblPos val="t"/>
          <c:showLegendKey val="0"/>
          <c:showVal val="1"/>
          <c:showCatName val="0"/>
          <c:showSerName val="0"/>
          <c:showPercent val="0"/>
          <c:showBubbleSize val="0"/>
        </c:dLbls>
        <c:smooth val="0"/>
        <c:axId val="592976112"/>
        <c:axId val="592974800"/>
      </c:lineChart>
      <c:catAx>
        <c:axId val="592976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92974800"/>
        <c:crosses val="autoZero"/>
        <c:auto val="1"/>
        <c:lblAlgn val="ctr"/>
        <c:lblOffset val="100"/>
        <c:noMultiLvlLbl val="0"/>
      </c:catAx>
      <c:valAx>
        <c:axId val="592974800"/>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9297611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ar-EG" dirty="0"/>
              <a:t>العائد علي الأصول</a:t>
            </a:r>
            <a:endParaRPr lang="en-GB"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Sheet1!$A$2</c:f>
              <c:strCache>
                <c:ptCount val="1"/>
                <c:pt idx="0">
                  <c:v>نسبة اجمالي الالتزامات الى اجمالي الأصول</c:v>
                </c:pt>
              </c:strCache>
            </c:strRef>
          </c:tx>
          <c:spPr>
            <a:ln w="28575" cap="rnd">
              <a:solidFill>
                <a:schemeClr val="accent1"/>
              </a:solidFill>
              <a:round/>
            </a:ln>
            <a:effectLst/>
          </c:spPr>
          <c:marker>
            <c:symbol val="none"/>
          </c:marker>
          <c:dLbls>
            <c:numFmt formatCode="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2022</c:v>
                </c:pt>
                <c:pt idx="1">
                  <c:v>2023</c:v>
                </c:pt>
                <c:pt idx="2">
                  <c:v>2024</c:v>
                </c:pt>
                <c:pt idx="3">
                  <c:v>2025</c:v>
                </c:pt>
                <c:pt idx="4">
                  <c:v>2026</c:v>
                </c:pt>
              </c:strCache>
            </c:strRef>
          </c:cat>
          <c:val>
            <c:numRef>
              <c:f>Sheet1!$B$2:$F$2</c:f>
              <c:numCache>
                <c:formatCode>0%</c:formatCode>
                <c:ptCount val="5"/>
                <c:pt idx="0">
                  <c:v>0.08</c:v>
                </c:pt>
                <c:pt idx="1">
                  <c:v>0.08</c:v>
                </c:pt>
                <c:pt idx="2">
                  <c:v>7.0000000000000007E-2</c:v>
                </c:pt>
                <c:pt idx="3">
                  <c:v>7.0000000000000007E-2</c:v>
                </c:pt>
                <c:pt idx="4">
                  <c:v>0.06</c:v>
                </c:pt>
              </c:numCache>
            </c:numRef>
          </c:val>
          <c:smooth val="0"/>
          <c:extLst>
            <c:ext xmlns:c16="http://schemas.microsoft.com/office/drawing/2014/chart" uri="{C3380CC4-5D6E-409C-BE32-E72D297353CC}">
              <c16:uniqueId val="{00000000-CD3E-4FB4-BB40-A4FC64AD5D21}"/>
            </c:ext>
          </c:extLst>
        </c:ser>
        <c:dLbls>
          <c:dLblPos val="t"/>
          <c:showLegendKey val="0"/>
          <c:showVal val="1"/>
          <c:showCatName val="0"/>
          <c:showSerName val="0"/>
          <c:showPercent val="0"/>
          <c:showBubbleSize val="0"/>
        </c:dLbls>
        <c:smooth val="0"/>
        <c:axId val="592976112"/>
        <c:axId val="592974800"/>
      </c:lineChart>
      <c:catAx>
        <c:axId val="592976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92974800"/>
        <c:crosses val="autoZero"/>
        <c:auto val="1"/>
        <c:lblAlgn val="ctr"/>
        <c:lblOffset val="100"/>
        <c:noMultiLvlLbl val="0"/>
      </c:catAx>
      <c:valAx>
        <c:axId val="592974800"/>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9297611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0C5BB2-8662-4B4A-B3F8-FE9D49C3862D}" type="doc">
      <dgm:prSet loTypeId="urn:microsoft.com/office/officeart/2005/8/layout/balance1" loCatId="relationship" qsTypeId="urn:microsoft.com/office/officeart/2005/8/quickstyle/simple1" qsCatId="simple" csTypeId="urn:microsoft.com/office/officeart/2005/8/colors/colorful1" csCatId="colorful" phldr="1"/>
      <dgm:spPr/>
      <dgm:t>
        <a:bodyPr/>
        <a:lstStyle/>
        <a:p>
          <a:endParaRPr lang="en-GB"/>
        </a:p>
      </dgm:t>
    </dgm:pt>
    <dgm:pt modelId="{3E6FB6C4-1A79-4766-9F20-6B6EAFECB99E}">
      <dgm:prSet phldrT="[Text]"/>
      <dgm:spPr/>
      <dgm:t>
        <a:bodyPr/>
        <a:lstStyle/>
        <a:p>
          <a:r>
            <a:rPr lang="ar-EG"/>
            <a:t>متوسط الخاطر</a:t>
          </a:r>
          <a:endParaRPr lang="en-GB"/>
        </a:p>
      </dgm:t>
    </dgm:pt>
    <dgm:pt modelId="{260FAC5D-FA35-41A3-95E8-DDBB4FBC9356}" type="parTrans" cxnId="{EA17549D-31FB-4332-92C4-9CF5980BC5BF}">
      <dgm:prSet/>
      <dgm:spPr/>
      <dgm:t>
        <a:bodyPr/>
        <a:lstStyle/>
        <a:p>
          <a:endParaRPr lang="en-GB">
            <a:solidFill>
              <a:schemeClr val="accent6"/>
            </a:solidFill>
          </a:endParaRPr>
        </a:p>
      </dgm:t>
    </dgm:pt>
    <dgm:pt modelId="{8D625308-6128-4B50-9348-2446FA62E561}" type="sibTrans" cxnId="{EA17549D-31FB-4332-92C4-9CF5980BC5BF}">
      <dgm:prSet/>
      <dgm:spPr/>
      <dgm:t>
        <a:bodyPr/>
        <a:lstStyle/>
        <a:p>
          <a:endParaRPr lang="en-GB">
            <a:solidFill>
              <a:schemeClr val="accent6"/>
            </a:solidFill>
          </a:endParaRPr>
        </a:p>
      </dgm:t>
    </dgm:pt>
    <dgm:pt modelId="{7F0AF4D6-1F68-438D-858D-2BE42A2A8D7E}">
      <dgm:prSet phldrT="[Text]"/>
      <dgm:spPr/>
      <dgm:t>
        <a:bodyPr/>
        <a:lstStyle/>
        <a:p>
          <a:r>
            <a:rPr lang="ar-SA"/>
            <a:t>القدرة التفاوضية للمشترين</a:t>
          </a:r>
          <a:endParaRPr lang="en-GB"/>
        </a:p>
      </dgm:t>
    </dgm:pt>
    <dgm:pt modelId="{7513B6BF-6F55-43E4-9885-AB8E26670410}" type="parTrans" cxnId="{122DDE34-7B9A-48CF-A9D8-180652500796}">
      <dgm:prSet/>
      <dgm:spPr/>
      <dgm:t>
        <a:bodyPr/>
        <a:lstStyle/>
        <a:p>
          <a:endParaRPr lang="en-GB">
            <a:solidFill>
              <a:schemeClr val="accent6"/>
            </a:solidFill>
          </a:endParaRPr>
        </a:p>
      </dgm:t>
    </dgm:pt>
    <dgm:pt modelId="{C4BFB991-1BD9-4635-9D3D-F1383BA6C966}" type="sibTrans" cxnId="{122DDE34-7B9A-48CF-A9D8-180652500796}">
      <dgm:prSet/>
      <dgm:spPr/>
      <dgm:t>
        <a:bodyPr/>
        <a:lstStyle/>
        <a:p>
          <a:endParaRPr lang="en-GB">
            <a:solidFill>
              <a:schemeClr val="accent6"/>
            </a:solidFill>
          </a:endParaRPr>
        </a:p>
      </dgm:t>
    </dgm:pt>
    <dgm:pt modelId="{FFD1A69B-1038-4535-B282-28A69A3724CF}">
      <dgm:prSet phldrT="[Text]"/>
      <dgm:spPr/>
      <dgm:t>
        <a:bodyPr/>
        <a:lstStyle/>
        <a:p>
          <a:r>
            <a:rPr lang="ar-SA"/>
            <a:t>القدرة التفاوضية للموردين</a:t>
          </a:r>
          <a:endParaRPr lang="en-GB"/>
        </a:p>
      </dgm:t>
    </dgm:pt>
    <dgm:pt modelId="{CC09F8B6-8760-4319-B5F3-59F6A14F6187}" type="parTrans" cxnId="{AD3841A6-FA38-41EB-99FC-A754B563CED5}">
      <dgm:prSet/>
      <dgm:spPr/>
      <dgm:t>
        <a:bodyPr/>
        <a:lstStyle/>
        <a:p>
          <a:endParaRPr lang="en-GB">
            <a:solidFill>
              <a:schemeClr val="accent6"/>
            </a:solidFill>
          </a:endParaRPr>
        </a:p>
      </dgm:t>
    </dgm:pt>
    <dgm:pt modelId="{103B0DD4-4E71-41A8-8F31-A290C241D201}" type="sibTrans" cxnId="{AD3841A6-FA38-41EB-99FC-A754B563CED5}">
      <dgm:prSet/>
      <dgm:spPr/>
      <dgm:t>
        <a:bodyPr/>
        <a:lstStyle/>
        <a:p>
          <a:endParaRPr lang="en-GB">
            <a:solidFill>
              <a:schemeClr val="accent6"/>
            </a:solidFill>
          </a:endParaRPr>
        </a:p>
      </dgm:t>
    </dgm:pt>
    <dgm:pt modelId="{1496FF56-6D87-4A2C-BAC4-36141CB73863}">
      <dgm:prSet phldrT="[Text]"/>
      <dgm:spPr/>
      <dgm:t>
        <a:bodyPr/>
        <a:lstStyle/>
        <a:p>
          <a:r>
            <a:rPr lang="ar-EG"/>
            <a:t>عالي المخاطر</a:t>
          </a:r>
          <a:endParaRPr lang="en-GB"/>
        </a:p>
      </dgm:t>
    </dgm:pt>
    <dgm:pt modelId="{52F6BE42-0DD4-495D-965A-2DAC754223C3}" type="parTrans" cxnId="{1868637D-E829-4653-8C50-961D08EADAD9}">
      <dgm:prSet/>
      <dgm:spPr/>
      <dgm:t>
        <a:bodyPr/>
        <a:lstStyle/>
        <a:p>
          <a:endParaRPr lang="en-GB">
            <a:solidFill>
              <a:schemeClr val="accent6"/>
            </a:solidFill>
          </a:endParaRPr>
        </a:p>
      </dgm:t>
    </dgm:pt>
    <dgm:pt modelId="{CE181BB3-2DDB-4413-A452-845EA1C51681}" type="sibTrans" cxnId="{1868637D-E829-4653-8C50-961D08EADAD9}">
      <dgm:prSet/>
      <dgm:spPr/>
      <dgm:t>
        <a:bodyPr/>
        <a:lstStyle/>
        <a:p>
          <a:endParaRPr lang="en-GB">
            <a:solidFill>
              <a:schemeClr val="accent6"/>
            </a:solidFill>
          </a:endParaRPr>
        </a:p>
      </dgm:t>
    </dgm:pt>
    <dgm:pt modelId="{FBD3979C-3C82-41D9-B180-7667759BE5ED}">
      <dgm:prSet phldrT="[Text]"/>
      <dgm:spPr/>
      <dgm:t>
        <a:bodyPr/>
        <a:lstStyle/>
        <a:p>
          <a:r>
            <a:rPr lang="ar-SA"/>
            <a:t>المنافسة في السوق</a:t>
          </a:r>
          <a:endParaRPr lang="en-GB"/>
        </a:p>
      </dgm:t>
    </dgm:pt>
    <dgm:pt modelId="{E863C385-A794-4685-8F78-AA867890FD8B}" type="parTrans" cxnId="{452C0DA2-2EF2-49DB-9599-2BF1D02C8E92}">
      <dgm:prSet/>
      <dgm:spPr/>
      <dgm:t>
        <a:bodyPr/>
        <a:lstStyle/>
        <a:p>
          <a:endParaRPr lang="en-GB">
            <a:solidFill>
              <a:schemeClr val="accent6"/>
            </a:solidFill>
          </a:endParaRPr>
        </a:p>
      </dgm:t>
    </dgm:pt>
    <dgm:pt modelId="{1CFBD677-C508-4CC4-ACF2-124578A1460F}" type="sibTrans" cxnId="{452C0DA2-2EF2-49DB-9599-2BF1D02C8E92}">
      <dgm:prSet/>
      <dgm:spPr/>
      <dgm:t>
        <a:bodyPr/>
        <a:lstStyle/>
        <a:p>
          <a:endParaRPr lang="en-GB">
            <a:solidFill>
              <a:schemeClr val="accent6"/>
            </a:solidFill>
          </a:endParaRPr>
        </a:p>
      </dgm:t>
    </dgm:pt>
    <dgm:pt modelId="{A6A56FEB-33BA-4C14-B38E-3EB2F9A4FC22}">
      <dgm:prSet phldrT="[Text]"/>
      <dgm:spPr/>
      <dgm:t>
        <a:bodyPr/>
        <a:lstStyle/>
        <a:p>
          <a:r>
            <a:rPr lang="ar-SA"/>
            <a:t>التهديد بالاستبدال</a:t>
          </a:r>
          <a:endParaRPr lang="en-GB"/>
        </a:p>
      </dgm:t>
    </dgm:pt>
    <dgm:pt modelId="{33697A10-B567-427A-8C48-14C8E305AD0A}" type="parTrans" cxnId="{DC995ADD-DCD6-497A-856C-A9050B250BB3}">
      <dgm:prSet/>
      <dgm:spPr/>
      <dgm:t>
        <a:bodyPr/>
        <a:lstStyle/>
        <a:p>
          <a:endParaRPr lang="en-GB">
            <a:solidFill>
              <a:schemeClr val="accent6"/>
            </a:solidFill>
          </a:endParaRPr>
        </a:p>
      </dgm:t>
    </dgm:pt>
    <dgm:pt modelId="{96728518-CDC5-4B63-A5D7-8B7EE43BC0A7}" type="sibTrans" cxnId="{DC995ADD-DCD6-497A-856C-A9050B250BB3}">
      <dgm:prSet/>
      <dgm:spPr/>
      <dgm:t>
        <a:bodyPr/>
        <a:lstStyle/>
        <a:p>
          <a:endParaRPr lang="en-GB">
            <a:solidFill>
              <a:schemeClr val="accent6"/>
            </a:solidFill>
          </a:endParaRPr>
        </a:p>
      </dgm:t>
    </dgm:pt>
    <dgm:pt modelId="{936B11B1-0C8F-4570-A1F6-D08D28EECA0B}">
      <dgm:prSet phldrT="[Text]"/>
      <dgm:spPr/>
      <dgm:t>
        <a:bodyPr/>
        <a:lstStyle/>
        <a:p>
          <a:r>
            <a:rPr lang="ar-SA"/>
            <a:t>تهديد دخول منافسين جدد</a:t>
          </a:r>
          <a:endParaRPr lang="en-GB"/>
        </a:p>
      </dgm:t>
    </dgm:pt>
    <dgm:pt modelId="{D22A491A-E783-4BE0-B487-9F41AD938D53}" type="parTrans" cxnId="{12453444-1B28-4006-9FB3-DD0356FB67CD}">
      <dgm:prSet/>
      <dgm:spPr/>
      <dgm:t>
        <a:bodyPr/>
        <a:lstStyle/>
        <a:p>
          <a:endParaRPr lang="en-GB">
            <a:solidFill>
              <a:schemeClr val="accent6"/>
            </a:solidFill>
          </a:endParaRPr>
        </a:p>
      </dgm:t>
    </dgm:pt>
    <dgm:pt modelId="{4B5C1494-F523-45E1-9A21-FFF4E0CB6947}" type="sibTrans" cxnId="{12453444-1B28-4006-9FB3-DD0356FB67CD}">
      <dgm:prSet/>
      <dgm:spPr/>
      <dgm:t>
        <a:bodyPr/>
        <a:lstStyle/>
        <a:p>
          <a:endParaRPr lang="en-GB">
            <a:solidFill>
              <a:schemeClr val="accent6"/>
            </a:solidFill>
          </a:endParaRPr>
        </a:p>
      </dgm:t>
    </dgm:pt>
    <dgm:pt modelId="{C1DF26BD-C9C4-4A9A-9A6B-96A143DDDA30}" type="pres">
      <dgm:prSet presAssocID="{BD0C5BB2-8662-4B4A-B3F8-FE9D49C3862D}" presName="outerComposite" presStyleCnt="0">
        <dgm:presLayoutVars>
          <dgm:chMax val="2"/>
          <dgm:animLvl val="lvl"/>
          <dgm:resizeHandles val="exact"/>
        </dgm:presLayoutVars>
      </dgm:prSet>
      <dgm:spPr/>
    </dgm:pt>
    <dgm:pt modelId="{D2EC1BD8-4E6E-4015-BD2E-B31DE18FBB32}" type="pres">
      <dgm:prSet presAssocID="{BD0C5BB2-8662-4B4A-B3F8-FE9D49C3862D}" presName="dummyMaxCanvas" presStyleCnt="0"/>
      <dgm:spPr/>
    </dgm:pt>
    <dgm:pt modelId="{91C7D3B1-0250-4D8A-9AB5-C9032ED88D03}" type="pres">
      <dgm:prSet presAssocID="{BD0C5BB2-8662-4B4A-B3F8-FE9D49C3862D}" presName="parentComposite" presStyleCnt="0"/>
      <dgm:spPr/>
    </dgm:pt>
    <dgm:pt modelId="{6F2A4F3E-2943-48A1-8FB6-E127CF8A1260}" type="pres">
      <dgm:prSet presAssocID="{BD0C5BB2-8662-4B4A-B3F8-FE9D49C3862D}" presName="parent1" presStyleLbl="alignAccFollowNode1" presStyleIdx="0" presStyleCnt="4">
        <dgm:presLayoutVars>
          <dgm:chMax val="4"/>
        </dgm:presLayoutVars>
      </dgm:prSet>
      <dgm:spPr/>
    </dgm:pt>
    <dgm:pt modelId="{6CC2D24F-6558-465E-BCE5-6E2927860F50}" type="pres">
      <dgm:prSet presAssocID="{BD0C5BB2-8662-4B4A-B3F8-FE9D49C3862D}" presName="parent2" presStyleLbl="alignAccFollowNode1" presStyleIdx="1" presStyleCnt="4">
        <dgm:presLayoutVars>
          <dgm:chMax val="4"/>
        </dgm:presLayoutVars>
      </dgm:prSet>
      <dgm:spPr/>
    </dgm:pt>
    <dgm:pt modelId="{A8B94809-8AF4-4356-80C0-5661A2EACB0C}" type="pres">
      <dgm:prSet presAssocID="{BD0C5BB2-8662-4B4A-B3F8-FE9D49C3862D}" presName="childrenComposite" presStyleCnt="0"/>
      <dgm:spPr/>
    </dgm:pt>
    <dgm:pt modelId="{54D1FCD0-0816-40E8-B89E-4051940F3DC1}" type="pres">
      <dgm:prSet presAssocID="{BD0C5BB2-8662-4B4A-B3F8-FE9D49C3862D}" presName="dummyMaxCanvas_ChildArea" presStyleCnt="0"/>
      <dgm:spPr/>
    </dgm:pt>
    <dgm:pt modelId="{4AD1A4B7-C730-459B-A841-63D7375A7F0F}" type="pres">
      <dgm:prSet presAssocID="{BD0C5BB2-8662-4B4A-B3F8-FE9D49C3862D}" presName="fulcrum" presStyleLbl="alignAccFollowNode1" presStyleIdx="2" presStyleCnt="4"/>
      <dgm:spPr/>
    </dgm:pt>
    <dgm:pt modelId="{82281C27-C21F-4078-ACD5-BE93E6FB41C2}" type="pres">
      <dgm:prSet presAssocID="{BD0C5BB2-8662-4B4A-B3F8-FE9D49C3862D}" presName="balance_23" presStyleLbl="alignAccFollowNode1" presStyleIdx="3" presStyleCnt="4">
        <dgm:presLayoutVars>
          <dgm:bulletEnabled val="1"/>
        </dgm:presLayoutVars>
      </dgm:prSet>
      <dgm:spPr/>
    </dgm:pt>
    <dgm:pt modelId="{6163A69F-8CAB-47F0-A415-9AC73A8135D0}" type="pres">
      <dgm:prSet presAssocID="{BD0C5BB2-8662-4B4A-B3F8-FE9D49C3862D}" presName="right_23_1" presStyleLbl="node1" presStyleIdx="0" presStyleCnt="5">
        <dgm:presLayoutVars>
          <dgm:bulletEnabled val="1"/>
        </dgm:presLayoutVars>
      </dgm:prSet>
      <dgm:spPr/>
    </dgm:pt>
    <dgm:pt modelId="{E81E4DC7-1982-4BDA-B209-F79BC414271C}" type="pres">
      <dgm:prSet presAssocID="{BD0C5BB2-8662-4B4A-B3F8-FE9D49C3862D}" presName="right_23_2" presStyleLbl="node1" presStyleIdx="1" presStyleCnt="5">
        <dgm:presLayoutVars>
          <dgm:bulletEnabled val="1"/>
        </dgm:presLayoutVars>
      </dgm:prSet>
      <dgm:spPr/>
    </dgm:pt>
    <dgm:pt modelId="{B4C5D91A-9937-4CDC-A5FD-8AD692E56B70}" type="pres">
      <dgm:prSet presAssocID="{BD0C5BB2-8662-4B4A-B3F8-FE9D49C3862D}" presName="right_23_3" presStyleLbl="node1" presStyleIdx="2" presStyleCnt="5">
        <dgm:presLayoutVars>
          <dgm:bulletEnabled val="1"/>
        </dgm:presLayoutVars>
      </dgm:prSet>
      <dgm:spPr/>
    </dgm:pt>
    <dgm:pt modelId="{776E6C57-4763-476C-9B33-77381E1D13B4}" type="pres">
      <dgm:prSet presAssocID="{BD0C5BB2-8662-4B4A-B3F8-FE9D49C3862D}" presName="left_23_1" presStyleLbl="node1" presStyleIdx="3" presStyleCnt="5">
        <dgm:presLayoutVars>
          <dgm:bulletEnabled val="1"/>
        </dgm:presLayoutVars>
      </dgm:prSet>
      <dgm:spPr/>
    </dgm:pt>
    <dgm:pt modelId="{F2EC486C-12F8-4C8C-8277-594073E016A9}" type="pres">
      <dgm:prSet presAssocID="{BD0C5BB2-8662-4B4A-B3F8-FE9D49C3862D}" presName="left_23_2" presStyleLbl="node1" presStyleIdx="4" presStyleCnt="5">
        <dgm:presLayoutVars>
          <dgm:bulletEnabled val="1"/>
        </dgm:presLayoutVars>
      </dgm:prSet>
      <dgm:spPr/>
    </dgm:pt>
  </dgm:ptLst>
  <dgm:cxnLst>
    <dgm:cxn modelId="{2DEC9414-CF73-4A68-AFA8-9D63BEBC6535}" type="presOf" srcId="{936B11B1-0C8F-4570-A1F6-D08D28EECA0B}" destId="{B4C5D91A-9937-4CDC-A5FD-8AD692E56B70}" srcOrd="0" destOrd="0" presId="urn:microsoft.com/office/officeart/2005/8/layout/balance1"/>
    <dgm:cxn modelId="{51FB3E29-36FA-4464-A927-E350FF163352}" type="presOf" srcId="{7F0AF4D6-1F68-438D-858D-2BE42A2A8D7E}" destId="{776E6C57-4763-476C-9B33-77381E1D13B4}" srcOrd="0" destOrd="0" presId="urn:microsoft.com/office/officeart/2005/8/layout/balance1"/>
    <dgm:cxn modelId="{122DDE34-7B9A-48CF-A9D8-180652500796}" srcId="{3E6FB6C4-1A79-4766-9F20-6B6EAFECB99E}" destId="{7F0AF4D6-1F68-438D-858D-2BE42A2A8D7E}" srcOrd="0" destOrd="0" parTransId="{7513B6BF-6F55-43E4-9885-AB8E26670410}" sibTransId="{C4BFB991-1BD9-4635-9D3D-F1383BA6C966}"/>
    <dgm:cxn modelId="{6840AD3C-D52D-45B3-AB64-DA987FA7E2A6}" type="presOf" srcId="{FFD1A69B-1038-4535-B282-28A69A3724CF}" destId="{F2EC486C-12F8-4C8C-8277-594073E016A9}" srcOrd="0" destOrd="0" presId="urn:microsoft.com/office/officeart/2005/8/layout/balance1"/>
    <dgm:cxn modelId="{E4FAAD61-BB3E-48F8-8906-E298A176D419}" type="presOf" srcId="{BD0C5BB2-8662-4B4A-B3F8-FE9D49C3862D}" destId="{C1DF26BD-C9C4-4A9A-9A6B-96A143DDDA30}" srcOrd="0" destOrd="0" presId="urn:microsoft.com/office/officeart/2005/8/layout/balance1"/>
    <dgm:cxn modelId="{12453444-1B28-4006-9FB3-DD0356FB67CD}" srcId="{1496FF56-6D87-4A2C-BAC4-36141CB73863}" destId="{936B11B1-0C8F-4570-A1F6-D08D28EECA0B}" srcOrd="2" destOrd="0" parTransId="{D22A491A-E783-4BE0-B487-9F41AD938D53}" sibTransId="{4B5C1494-F523-45E1-9A21-FFF4E0CB6947}"/>
    <dgm:cxn modelId="{20DC8953-18D2-4155-B28D-0A8023D7D41A}" type="presOf" srcId="{FBD3979C-3C82-41D9-B180-7667759BE5ED}" destId="{6163A69F-8CAB-47F0-A415-9AC73A8135D0}" srcOrd="0" destOrd="0" presId="urn:microsoft.com/office/officeart/2005/8/layout/balance1"/>
    <dgm:cxn modelId="{E333D657-3C7D-4A6B-9077-FE392E71AB9C}" type="presOf" srcId="{1496FF56-6D87-4A2C-BAC4-36141CB73863}" destId="{6CC2D24F-6558-465E-BCE5-6E2927860F50}" srcOrd="0" destOrd="0" presId="urn:microsoft.com/office/officeart/2005/8/layout/balance1"/>
    <dgm:cxn modelId="{1868637D-E829-4653-8C50-961D08EADAD9}" srcId="{BD0C5BB2-8662-4B4A-B3F8-FE9D49C3862D}" destId="{1496FF56-6D87-4A2C-BAC4-36141CB73863}" srcOrd="1" destOrd="0" parTransId="{52F6BE42-0DD4-495D-965A-2DAC754223C3}" sibTransId="{CE181BB3-2DDB-4413-A452-845EA1C51681}"/>
    <dgm:cxn modelId="{EA17549D-31FB-4332-92C4-9CF5980BC5BF}" srcId="{BD0C5BB2-8662-4B4A-B3F8-FE9D49C3862D}" destId="{3E6FB6C4-1A79-4766-9F20-6B6EAFECB99E}" srcOrd="0" destOrd="0" parTransId="{260FAC5D-FA35-41A3-95E8-DDBB4FBC9356}" sibTransId="{8D625308-6128-4B50-9348-2446FA62E561}"/>
    <dgm:cxn modelId="{452C0DA2-2EF2-49DB-9599-2BF1D02C8E92}" srcId="{1496FF56-6D87-4A2C-BAC4-36141CB73863}" destId="{FBD3979C-3C82-41D9-B180-7667759BE5ED}" srcOrd="0" destOrd="0" parTransId="{E863C385-A794-4685-8F78-AA867890FD8B}" sibTransId="{1CFBD677-C508-4CC4-ACF2-124578A1460F}"/>
    <dgm:cxn modelId="{2C2A0EA3-B8A9-44AB-ADC6-A0B292542CE6}" type="presOf" srcId="{A6A56FEB-33BA-4C14-B38E-3EB2F9A4FC22}" destId="{E81E4DC7-1982-4BDA-B209-F79BC414271C}" srcOrd="0" destOrd="0" presId="urn:microsoft.com/office/officeart/2005/8/layout/balance1"/>
    <dgm:cxn modelId="{AD3841A6-FA38-41EB-99FC-A754B563CED5}" srcId="{3E6FB6C4-1A79-4766-9F20-6B6EAFECB99E}" destId="{FFD1A69B-1038-4535-B282-28A69A3724CF}" srcOrd="1" destOrd="0" parTransId="{CC09F8B6-8760-4319-B5F3-59F6A14F6187}" sibTransId="{103B0DD4-4E71-41A8-8F31-A290C241D201}"/>
    <dgm:cxn modelId="{38DE38BF-E5C5-45EE-9DE0-6FAEA9BAEEFC}" type="presOf" srcId="{3E6FB6C4-1A79-4766-9F20-6B6EAFECB99E}" destId="{6F2A4F3E-2943-48A1-8FB6-E127CF8A1260}" srcOrd="0" destOrd="0" presId="urn:microsoft.com/office/officeart/2005/8/layout/balance1"/>
    <dgm:cxn modelId="{DC995ADD-DCD6-497A-856C-A9050B250BB3}" srcId="{1496FF56-6D87-4A2C-BAC4-36141CB73863}" destId="{A6A56FEB-33BA-4C14-B38E-3EB2F9A4FC22}" srcOrd="1" destOrd="0" parTransId="{33697A10-B567-427A-8C48-14C8E305AD0A}" sibTransId="{96728518-CDC5-4B63-A5D7-8B7EE43BC0A7}"/>
    <dgm:cxn modelId="{6C60B577-0C1A-403A-A75B-FCA2B7E44EB2}" type="presParOf" srcId="{C1DF26BD-C9C4-4A9A-9A6B-96A143DDDA30}" destId="{D2EC1BD8-4E6E-4015-BD2E-B31DE18FBB32}" srcOrd="0" destOrd="0" presId="urn:microsoft.com/office/officeart/2005/8/layout/balance1"/>
    <dgm:cxn modelId="{3772EE3E-89E1-4D02-84CE-41F378D8CC55}" type="presParOf" srcId="{C1DF26BD-C9C4-4A9A-9A6B-96A143DDDA30}" destId="{91C7D3B1-0250-4D8A-9AB5-C9032ED88D03}" srcOrd="1" destOrd="0" presId="urn:microsoft.com/office/officeart/2005/8/layout/balance1"/>
    <dgm:cxn modelId="{24B331DA-FB94-45C9-A863-10CAFAF6C638}" type="presParOf" srcId="{91C7D3B1-0250-4D8A-9AB5-C9032ED88D03}" destId="{6F2A4F3E-2943-48A1-8FB6-E127CF8A1260}" srcOrd="0" destOrd="0" presId="urn:microsoft.com/office/officeart/2005/8/layout/balance1"/>
    <dgm:cxn modelId="{05ACFA53-EF6B-4697-9BD7-2F9776A53542}" type="presParOf" srcId="{91C7D3B1-0250-4D8A-9AB5-C9032ED88D03}" destId="{6CC2D24F-6558-465E-BCE5-6E2927860F50}" srcOrd="1" destOrd="0" presId="urn:microsoft.com/office/officeart/2005/8/layout/balance1"/>
    <dgm:cxn modelId="{F21E20B1-6CC5-4B96-969A-A722456FF90F}" type="presParOf" srcId="{C1DF26BD-C9C4-4A9A-9A6B-96A143DDDA30}" destId="{A8B94809-8AF4-4356-80C0-5661A2EACB0C}" srcOrd="2" destOrd="0" presId="urn:microsoft.com/office/officeart/2005/8/layout/balance1"/>
    <dgm:cxn modelId="{E63F1A57-86DC-4DA7-A3A6-1741D2375563}" type="presParOf" srcId="{A8B94809-8AF4-4356-80C0-5661A2EACB0C}" destId="{54D1FCD0-0816-40E8-B89E-4051940F3DC1}" srcOrd="0" destOrd="0" presId="urn:microsoft.com/office/officeart/2005/8/layout/balance1"/>
    <dgm:cxn modelId="{84C7333C-F519-4DD9-B17B-489F0F7AEB71}" type="presParOf" srcId="{A8B94809-8AF4-4356-80C0-5661A2EACB0C}" destId="{4AD1A4B7-C730-459B-A841-63D7375A7F0F}" srcOrd="1" destOrd="0" presId="urn:microsoft.com/office/officeart/2005/8/layout/balance1"/>
    <dgm:cxn modelId="{E03BA2BF-FCCC-49B2-BC1E-741DC3878541}" type="presParOf" srcId="{A8B94809-8AF4-4356-80C0-5661A2EACB0C}" destId="{82281C27-C21F-4078-ACD5-BE93E6FB41C2}" srcOrd="2" destOrd="0" presId="urn:microsoft.com/office/officeart/2005/8/layout/balance1"/>
    <dgm:cxn modelId="{9008104F-C425-4A9C-B282-7AE457AE0538}" type="presParOf" srcId="{A8B94809-8AF4-4356-80C0-5661A2EACB0C}" destId="{6163A69F-8CAB-47F0-A415-9AC73A8135D0}" srcOrd="3" destOrd="0" presId="urn:microsoft.com/office/officeart/2005/8/layout/balance1"/>
    <dgm:cxn modelId="{E8284FE0-2209-4527-92D2-5C75C085E780}" type="presParOf" srcId="{A8B94809-8AF4-4356-80C0-5661A2EACB0C}" destId="{E81E4DC7-1982-4BDA-B209-F79BC414271C}" srcOrd="4" destOrd="0" presId="urn:microsoft.com/office/officeart/2005/8/layout/balance1"/>
    <dgm:cxn modelId="{7AE31259-B666-4948-9533-E1710E0F05F0}" type="presParOf" srcId="{A8B94809-8AF4-4356-80C0-5661A2EACB0C}" destId="{B4C5D91A-9937-4CDC-A5FD-8AD692E56B70}" srcOrd="5" destOrd="0" presId="urn:microsoft.com/office/officeart/2005/8/layout/balance1"/>
    <dgm:cxn modelId="{A22F0254-72B5-4515-962C-3B7F0930D1AD}" type="presParOf" srcId="{A8B94809-8AF4-4356-80C0-5661A2EACB0C}" destId="{776E6C57-4763-476C-9B33-77381E1D13B4}" srcOrd="6" destOrd="0" presId="urn:microsoft.com/office/officeart/2005/8/layout/balance1"/>
    <dgm:cxn modelId="{C4079FC8-2A70-48B0-A0CF-9C9705FD5950}" type="presParOf" srcId="{A8B94809-8AF4-4356-80C0-5661A2EACB0C}" destId="{F2EC486C-12F8-4C8C-8277-594073E016A9}" srcOrd="7" destOrd="0" presId="urn:microsoft.com/office/officeart/2005/8/layout/balanc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2A4F3E-2943-48A1-8FB6-E127CF8A1260}">
      <dsp:nvSpPr>
        <dsp:cNvPr id="0" name=""/>
        <dsp:cNvSpPr/>
      </dsp:nvSpPr>
      <dsp:spPr>
        <a:xfrm>
          <a:off x="290893" y="0"/>
          <a:ext cx="1316736" cy="731520"/>
        </a:xfrm>
        <a:prstGeom prst="roundRect">
          <a:avLst>
            <a:gd name="adj" fmla="val 10000"/>
          </a:avLst>
        </a:prstGeom>
        <a:solidFill>
          <a:schemeClr val="accent2">
            <a:tint val="40000"/>
            <a:alpha val="90000"/>
            <a:hueOff val="0"/>
            <a:satOff val="0"/>
            <a:lumOff val="0"/>
            <a:alphaOff val="0"/>
          </a:schemeClr>
        </a:solidFill>
        <a:ln w="22225"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ar-EG" sz="1900" kern="1200"/>
            <a:t>متوسط الخاطر</a:t>
          </a:r>
          <a:endParaRPr lang="en-GB" sz="1900" kern="1200"/>
        </a:p>
      </dsp:txBody>
      <dsp:txXfrm>
        <a:off x="312318" y="21425"/>
        <a:ext cx="1273886" cy="688670"/>
      </dsp:txXfrm>
    </dsp:sp>
    <dsp:sp modelId="{6CC2D24F-6558-465E-BCE5-6E2927860F50}">
      <dsp:nvSpPr>
        <dsp:cNvPr id="0" name=""/>
        <dsp:cNvSpPr/>
      </dsp:nvSpPr>
      <dsp:spPr>
        <a:xfrm>
          <a:off x="2192845" y="0"/>
          <a:ext cx="1316736" cy="731520"/>
        </a:xfrm>
        <a:prstGeom prst="roundRect">
          <a:avLst>
            <a:gd name="adj" fmla="val 10000"/>
          </a:avLst>
        </a:prstGeom>
        <a:solidFill>
          <a:schemeClr val="accent3">
            <a:tint val="40000"/>
            <a:alpha val="90000"/>
            <a:hueOff val="0"/>
            <a:satOff val="0"/>
            <a:lumOff val="0"/>
            <a:alphaOff val="0"/>
          </a:schemeClr>
        </a:solidFill>
        <a:ln w="22225"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ar-EG" sz="1900" kern="1200"/>
            <a:t>عالي المخاطر</a:t>
          </a:r>
          <a:endParaRPr lang="en-GB" sz="1900" kern="1200"/>
        </a:p>
      </dsp:txBody>
      <dsp:txXfrm>
        <a:off x="2214270" y="21425"/>
        <a:ext cx="1273886" cy="688670"/>
      </dsp:txXfrm>
    </dsp:sp>
    <dsp:sp modelId="{4AD1A4B7-C730-459B-A841-63D7375A7F0F}">
      <dsp:nvSpPr>
        <dsp:cNvPr id="0" name=""/>
        <dsp:cNvSpPr/>
      </dsp:nvSpPr>
      <dsp:spPr>
        <a:xfrm>
          <a:off x="1625917" y="3108960"/>
          <a:ext cx="548640" cy="548640"/>
        </a:xfrm>
        <a:prstGeom prst="triangle">
          <a:avLst/>
        </a:prstGeom>
        <a:solidFill>
          <a:schemeClr val="accent4">
            <a:tint val="40000"/>
            <a:alpha val="90000"/>
            <a:hueOff val="0"/>
            <a:satOff val="0"/>
            <a:lumOff val="0"/>
            <a:alphaOff val="0"/>
          </a:schemeClr>
        </a:solidFill>
        <a:ln w="22225" cap="rnd"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2281C27-C21F-4078-ACD5-BE93E6FB41C2}">
      <dsp:nvSpPr>
        <dsp:cNvPr id="0" name=""/>
        <dsp:cNvSpPr/>
      </dsp:nvSpPr>
      <dsp:spPr>
        <a:xfrm rot="240000">
          <a:off x="253814" y="2873862"/>
          <a:ext cx="3292846" cy="230258"/>
        </a:xfrm>
        <a:prstGeom prst="rect">
          <a:avLst/>
        </a:prstGeom>
        <a:solidFill>
          <a:schemeClr val="accent5">
            <a:tint val="40000"/>
            <a:alpha val="90000"/>
            <a:hueOff val="0"/>
            <a:satOff val="0"/>
            <a:lumOff val="0"/>
            <a:alphaOff val="0"/>
          </a:schemeClr>
        </a:solidFill>
        <a:ln w="22225"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163A69F-8CAB-47F0-A415-9AC73A8135D0}">
      <dsp:nvSpPr>
        <dsp:cNvPr id="0" name=""/>
        <dsp:cNvSpPr/>
      </dsp:nvSpPr>
      <dsp:spPr>
        <a:xfrm rot="240000">
          <a:off x="2230882" y="2298160"/>
          <a:ext cx="1313814" cy="612103"/>
        </a:xfrm>
        <a:prstGeom prst="roundRect">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ar-SA" sz="1300" kern="1200"/>
            <a:t>المنافسة في السوق</a:t>
          </a:r>
          <a:endParaRPr lang="en-GB" sz="1300" kern="1200"/>
        </a:p>
      </dsp:txBody>
      <dsp:txXfrm>
        <a:off x="2260762" y="2328040"/>
        <a:ext cx="1254054" cy="552343"/>
      </dsp:txXfrm>
    </dsp:sp>
    <dsp:sp modelId="{E81E4DC7-1982-4BDA-B209-F79BC414271C}">
      <dsp:nvSpPr>
        <dsp:cNvPr id="0" name=""/>
        <dsp:cNvSpPr/>
      </dsp:nvSpPr>
      <dsp:spPr>
        <a:xfrm rot="240000">
          <a:off x="2278431" y="1639792"/>
          <a:ext cx="1313814" cy="612103"/>
        </a:xfrm>
        <a:prstGeom prst="round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ar-SA" sz="1300" kern="1200"/>
            <a:t>التهديد بالاستبدال</a:t>
          </a:r>
          <a:endParaRPr lang="en-GB" sz="1300" kern="1200"/>
        </a:p>
      </dsp:txBody>
      <dsp:txXfrm>
        <a:off x="2308311" y="1669672"/>
        <a:ext cx="1254054" cy="552343"/>
      </dsp:txXfrm>
    </dsp:sp>
    <dsp:sp modelId="{B4C5D91A-9937-4CDC-A5FD-8AD692E56B70}">
      <dsp:nvSpPr>
        <dsp:cNvPr id="0" name=""/>
        <dsp:cNvSpPr/>
      </dsp:nvSpPr>
      <dsp:spPr>
        <a:xfrm rot="240000">
          <a:off x="2325980" y="996054"/>
          <a:ext cx="1313814" cy="612103"/>
        </a:xfrm>
        <a:prstGeom prst="roundRect">
          <a:avLst/>
        </a:prstGeom>
        <a:solidFill>
          <a:schemeClr val="accent4">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ar-SA" sz="1300" kern="1200"/>
            <a:t>تهديد دخول منافسين جدد</a:t>
          </a:r>
          <a:endParaRPr lang="en-GB" sz="1300" kern="1200"/>
        </a:p>
      </dsp:txBody>
      <dsp:txXfrm>
        <a:off x="2355860" y="1025934"/>
        <a:ext cx="1254054" cy="552343"/>
      </dsp:txXfrm>
    </dsp:sp>
    <dsp:sp modelId="{776E6C57-4763-476C-9B33-77381E1D13B4}">
      <dsp:nvSpPr>
        <dsp:cNvPr id="0" name=""/>
        <dsp:cNvSpPr/>
      </dsp:nvSpPr>
      <dsp:spPr>
        <a:xfrm rot="240000">
          <a:off x="347217" y="2166486"/>
          <a:ext cx="1313814" cy="612103"/>
        </a:xfrm>
        <a:prstGeom prst="roundRect">
          <a:avLst/>
        </a:prstGeom>
        <a:solidFill>
          <a:schemeClr val="accent5">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ar-SA" sz="1300" kern="1200"/>
            <a:t>القدرة التفاوضية للمشترين</a:t>
          </a:r>
          <a:endParaRPr lang="en-GB" sz="1300" kern="1200"/>
        </a:p>
      </dsp:txBody>
      <dsp:txXfrm>
        <a:off x="377097" y="2196366"/>
        <a:ext cx="1254054" cy="552343"/>
      </dsp:txXfrm>
    </dsp:sp>
    <dsp:sp modelId="{F2EC486C-12F8-4C8C-8277-594073E016A9}">
      <dsp:nvSpPr>
        <dsp:cNvPr id="0" name=""/>
        <dsp:cNvSpPr/>
      </dsp:nvSpPr>
      <dsp:spPr>
        <a:xfrm rot="240000">
          <a:off x="394766" y="1508118"/>
          <a:ext cx="1313814" cy="612103"/>
        </a:xfrm>
        <a:prstGeom prst="roundRect">
          <a:avLst/>
        </a:prstGeom>
        <a:solidFill>
          <a:schemeClr val="accent6">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ar-SA" sz="1300" kern="1200"/>
            <a:t>القدرة التفاوضية للموردين</a:t>
          </a:r>
          <a:endParaRPr lang="en-GB" sz="1300" kern="1200"/>
        </a:p>
      </dsp:txBody>
      <dsp:txXfrm>
        <a:off x="424646" y="1537998"/>
        <a:ext cx="1254054" cy="552343"/>
      </dsp:txXfrm>
    </dsp:sp>
  </dsp:spTree>
</dsp:drawing>
</file>

<file path=ppt/diagrams/layout1.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EAE4C5-7B92-486A-B835-8080412E5BC4}" type="datetimeFigureOut">
              <a:rPr lang="en-GB" smtClean="0"/>
              <a:t>11/02/2022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298A52-B524-406E-8F5A-9DD541FC9FCE}" type="slidenum">
              <a:rPr lang="en-GB" smtClean="0"/>
              <a:t>‹#›</a:t>
            </a:fld>
            <a:endParaRPr lang="en-GB"/>
          </a:p>
        </p:txBody>
      </p:sp>
    </p:spTree>
    <p:extLst>
      <p:ext uri="{BB962C8B-B14F-4D97-AF65-F5344CB8AC3E}">
        <p14:creationId xmlns:p14="http://schemas.microsoft.com/office/powerpoint/2010/main" val="235566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done</a:t>
            </a:r>
          </a:p>
        </p:txBody>
      </p:sp>
      <p:sp>
        <p:nvSpPr>
          <p:cNvPr id="4" name="Slide Number Placeholder 3"/>
          <p:cNvSpPr>
            <a:spLocks noGrp="1"/>
          </p:cNvSpPr>
          <p:nvPr>
            <p:ph type="sldNum" sz="quarter" idx="5"/>
          </p:nvPr>
        </p:nvSpPr>
        <p:spPr/>
        <p:txBody>
          <a:bodyPr/>
          <a:lstStyle/>
          <a:p>
            <a:fld id="{39298A52-B524-406E-8F5A-9DD541FC9FCE}" type="slidenum">
              <a:rPr lang="en-GB" smtClean="0"/>
              <a:t>2</a:t>
            </a:fld>
            <a:endParaRPr lang="en-GB"/>
          </a:p>
        </p:txBody>
      </p:sp>
    </p:spTree>
    <p:extLst>
      <p:ext uri="{BB962C8B-B14F-4D97-AF65-F5344CB8AC3E}">
        <p14:creationId xmlns:p14="http://schemas.microsoft.com/office/powerpoint/2010/main" val="4234106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done</a:t>
            </a:r>
          </a:p>
        </p:txBody>
      </p:sp>
      <p:sp>
        <p:nvSpPr>
          <p:cNvPr id="4" name="Slide Number Placeholder 3"/>
          <p:cNvSpPr>
            <a:spLocks noGrp="1"/>
          </p:cNvSpPr>
          <p:nvPr>
            <p:ph type="sldNum" sz="quarter" idx="5"/>
          </p:nvPr>
        </p:nvSpPr>
        <p:spPr/>
        <p:txBody>
          <a:bodyPr/>
          <a:lstStyle/>
          <a:p>
            <a:fld id="{39298A52-B524-406E-8F5A-9DD541FC9FCE}" type="slidenum">
              <a:rPr lang="en-GB" smtClean="0"/>
              <a:t>8</a:t>
            </a:fld>
            <a:endParaRPr lang="en-GB"/>
          </a:p>
        </p:txBody>
      </p:sp>
    </p:spTree>
    <p:extLst>
      <p:ext uri="{BB962C8B-B14F-4D97-AF65-F5344CB8AC3E}">
        <p14:creationId xmlns:p14="http://schemas.microsoft.com/office/powerpoint/2010/main" val="4024081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63048D30-F2CD-480B-B423-5F920F272335}" type="datetime1">
              <a:rPr lang="en-GB" smtClean="0"/>
              <a:t>11/02/2022</a:t>
            </a:fld>
            <a:endParaRPr lang="en-GB"/>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GB"/>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3A30D0D0-614C-419E-8901-829FD58D57AD}" type="slidenum">
              <a:rPr lang="en-GB" smtClean="0"/>
              <a:t>‹#›</a:t>
            </a:fld>
            <a:endParaRPr lang="en-GB"/>
          </a:p>
        </p:txBody>
      </p:sp>
    </p:spTree>
    <p:extLst>
      <p:ext uri="{BB962C8B-B14F-4D97-AF65-F5344CB8AC3E}">
        <p14:creationId xmlns:p14="http://schemas.microsoft.com/office/powerpoint/2010/main" val="1967823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EBBFB4-9CB6-45EC-B80F-74C5774B52B9}" type="datetime1">
              <a:rPr lang="en-GB" smtClean="0"/>
              <a:t>11/02/2022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A30D0D0-614C-419E-8901-829FD58D57AD}" type="slidenum">
              <a:rPr lang="en-GB" smtClean="0"/>
              <a:t>‹#›</a:t>
            </a:fld>
            <a:endParaRPr lang="en-GB"/>
          </a:p>
        </p:txBody>
      </p:sp>
    </p:spTree>
    <p:extLst>
      <p:ext uri="{BB962C8B-B14F-4D97-AF65-F5344CB8AC3E}">
        <p14:creationId xmlns:p14="http://schemas.microsoft.com/office/powerpoint/2010/main" val="2991942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DF116AA-3422-4BE7-94CB-86CEAA4D5657}" type="datetime1">
              <a:rPr lang="en-GB" smtClean="0"/>
              <a:t>11/02/2022</a:t>
            </a:fld>
            <a:endParaRPr lang="en-GB"/>
          </a:p>
        </p:txBody>
      </p:sp>
      <p:sp>
        <p:nvSpPr>
          <p:cNvPr id="5" name="Footer Placeholder 4"/>
          <p:cNvSpPr>
            <a:spLocks noGrp="1"/>
          </p:cNvSpPr>
          <p:nvPr>
            <p:ph type="ftr" sz="quarter" idx="11"/>
          </p:nvPr>
        </p:nvSpPr>
        <p:spPr>
          <a:xfrm>
            <a:off x="774923" y="5951811"/>
            <a:ext cx="7896279" cy="365125"/>
          </a:xfrm>
        </p:spPr>
        <p:txBody>
          <a:bodyPr/>
          <a:lstStyle/>
          <a:p>
            <a:endParaRPr lang="en-GB"/>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3A30D0D0-614C-419E-8901-829FD58D57AD}" type="slidenum">
              <a:rPr lang="en-GB" smtClean="0"/>
              <a:t>‹#›</a:t>
            </a:fld>
            <a:endParaRPr lang="en-GB"/>
          </a:p>
        </p:txBody>
      </p:sp>
    </p:spTree>
    <p:extLst>
      <p:ext uri="{BB962C8B-B14F-4D97-AF65-F5344CB8AC3E}">
        <p14:creationId xmlns:p14="http://schemas.microsoft.com/office/powerpoint/2010/main" val="4251861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1331" y="632775"/>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00987D-FEE9-4860-9949-F84387317215}" type="datetime1">
              <a:rPr lang="en-GB" smtClean="0"/>
              <a:t>11/02/2022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10558300" y="5956137"/>
            <a:ext cx="1052508" cy="365125"/>
          </a:xfrm>
        </p:spPr>
        <p:txBody>
          <a:bodyPr/>
          <a:lstStyle/>
          <a:p>
            <a:fld id="{3A30D0D0-614C-419E-8901-829FD58D57AD}" type="slidenum">
              <a:rPr lang="en-GB" smtClean="0"/>
              <a:t>‹#›</a:t>
            </a:fld>
            <a:endParaRPr lang="en-GB"/>
          </a:p>
        </p:txBody>
      </p:sp>
      <p:pic>
        <p:nvPicPr>
          <p:cNvPr id="8" name="Picture 7">
            <a:extLst>
              <a:ext uri="{FF2B5EF4-FFF2-40B4-BE49-F238E27FC236}">
                <a16:creationId xmlns:a16="http://schemas.microsoft.com/office/drawing/2014/main" id="{39F24590-F854-429F-B054-B58B23ADA5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222" y="6239710"/>
            <a:ext cx="569992" cy="526352"/>
          </a:xfrm>
          <a:prstGeom prst="rect">
            <a:avLst/>
          </a:prstGeom>
        </p:spPr>
      </p:pic>
    </p:spTree>
    <p:extLst>
      <p:ext uri="{BB962C8B-B14F-4D97-AF65-F5344CB8AC3E}">
        <p14:creationId xmlns:p14="http://schemas.microsoft.com/office/powerpoint/2010/main" val="3500803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C8ABFE0-11BF-4D6A-88E9-5CA239DF426B}" type="datetime1">
              <a:rPr lang="en-GB" smtClean="0"/>
              <a:t>11/02/2022</a:t>
            </a:fld>
            <a:endParaRPr lang="en-GB"/>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GB"/>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3A30D0D0-614C-419E-8901-829FD58D57AD}" type="slidenum">
              <a:rPr lang="en-GB" smtClean="0"/>
              <a:t>‹#›</a:t>
            </a:fld>
            <a:endParaRPr lang="en-GB"/>
          </a:p>
        </p:txBody>
      </p:sp>
    </p:spTree>
    <p:extLst>
      <p:ext uri="{BB962C8B-B14F-4D97-AF65-F5344CB8AC3E}">
        <p14:creationId xmlns:p14="http://schemas.microsoft.com/office/powerpoint/2010/main" val="1873620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98F009-728A-41DB-8C5B-CE89FEC03BBB}" type="datetime1">
              <a:rPr lang="en-GB" smtClean="0"/>
              <a:t>11/02/2022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A30D0D0-614C-419E-8901-829FD58D57AD}" type="slidenum">
              <a:rPr lang="en-GB" smtClean="0"/>
              <a:t>‹#›</a:t>
            </a:fld>
            <a:endParaRPr lang="en-GB"/>
          </a:p>
        </p:txBody>
      </p:sp>
    </p:spTree>
    <p:extLst>
      <p:ext uri="{BB962C8B-B14F-4D97-AF65-F5344CB8AC3E}">
        <p14:creationId xmlns:p14="http://schemas.microsoft.com/office/powerpoint/2010/main" val="367094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AFCB4E-2FDD-4B6A-9564-D2A3061FD37E}" type="datetime1">
              <a:rPr lang="en-GB" smtClean="0"/>
              <a:t>11/02/2022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A30D0D0-614C-419E-8901-829FD58D57AD}" type="slidenum">
              <a:rPr lang="en-GB" smtClean="0"/>
              <a:t>‹#›</a:t>
            </a:fld>
            <a:endParaRPr lang="en-GB"/>
          </a:p>
        </p:txBody>
      </p:sp>
    </p:spTree>
    <p:extLst>
      <p:ext uri="{BB962C8B-B14F-4D97-AF65-F5344CB8AC3E}">
        <p14:creationId xmlns:p14="http://schemas.microsoft.com/office/powerpoint/2010/main" val="792695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27F785D-182E-437A-90C4-E7DA0A8C9F11}" type="datetime1">
              <a:rPr lang="en-GB" smtClean="0"/>
              <a:t>11/02/2022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A30D0D0-614C-419E-8901-829FD58D57AD}" type="slidenum">
              <a:rPr lang="en-GB" smtClean="0"/>
              <a:t>‹#›</a:t>
            </a:fld>
            <a:endParaRPr lang="en-GB"/>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extLst>
      <p:ext uri="{BB962C8B-B14F-4D97-AF65-F5344CB8AC3E}">
        <p14:creationId xmlns:p14="http://schemas.microsoft.com/office/powerpoint/2010/main" val="2141829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FC82F4-212F-4A1C-88C1-BA036658E1FB}" type="datetime1">
              <a:rPr lang="en-GB" smtClean="0"/>
              <a:t>11/02/2022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A30D0D0-614C-419E-8901-829FD58D57AD}" type="slidenum">
              <a:rPr lang="en-GB" smtClean="0"/>
              <a:t>‹#›</a:t>
            </a:fld>
            <a:endParaRPr lang="en-GB"/>
          </a:p>
        </p:txBody>
      </p:sp>
      <p:pic>
        <p:nvPicPr>
          <p:cNvPr id="5" name="Picture 4">
            <a:extLst>
              <a:ext uri="{FF2B5EF4-FFF2-40B4-BE49-F238E27FC236}">
                <a16:creationId xmlns:a16="http://schemas.microsoft.com/office/drawing/2014/main" id="{270B688B-7601-4631-A260-76F2966FA32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222" y="6239710"/>
            <a:ext cx="569992" cy="526352"/>
          </a:xfrm>
          <a:prstGeom prst="rect">
            <a:avLst/>
          </a:prstGeom>
        </p:spPr>
      </p:pic>
    </p:spTree>
    <p:extLst>
      <p:ext uri="{BB962C8B-B14F-4D97-AF65-F5344CB8AC3E}">
        <p14:creationId xmlns:p14="http://schemas.microsoft.com/office/powerpoint/2010/main" val="3381204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F66FAE4A-C87B-4ABB-9C03-A9C1BAE4AB77}" type="datetime1">
              <a:rPr lang="en-GB" smtClean="0"/>
              <a:t>11/02/2022</a:t>
            </a:fld>
            <a:endParaRPr lang="en-GB"/>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3A30D0D0-614C-419E-8901-829FD58D57AD}" type="slidenum">
              <a:rPr lang="en-GB" smtClean="0"/>
              <a:t>‹#›</a:t>
            </a:fld>
            <a:endParaRPr lang="en-GB"/>
          </a:p>
        </p:txBody>
      </p:sp>
    </p:spTree>
    <p:extLst>
      <p:ext uri="{BB962C8B-B14F-4D97-AF65-F5344CB8AC3E}">
        <p14:creationId xmlns:p14="http://schemas.microsoft.com/office/powerpoint/2010/main" val="482300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2C9E96-657E-4C39-A9AF-4C5E730B9B9D}" type="datetime1">
              <a:rPr lang="en-GB" smtClean="0"/>
              <a:t>11/02/2022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A30D0D0-614C-419E-8901-829FD58D57AD}" type="slidenum">
              <a:rPr lang="en-GB" smtClean="0"/>
              <a:t>‹#›</a:t>
            </a:fld>
            <a:endParaRPr lang="en-GB"/>
          </a:p>
        </p:txBody>
      </p:sp>
    </p:spTree>
    <p:extLst>
      <p:ext uri="{BB962C8B-B14F-4D97-AF65-F5344CB8AC3E}">
        <p14:creationId xmlns:p14="http://schemas.microsoft.com/office/powerpoint/2010/main" val="917802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07385630-C8D8-4763-900E-957B6740A545}" type="datetime1">
              <a:rPr lang="en-GB" smtClean="0"/>
              <a:t>11/02/2022</a:t>
            </a:fld>
            <a:endParaRPr lang="en-GB"/>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GB"/>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3A30D0D0-614C-419E-8901-829FD58D57AD}" type="slidenum">
              <a:rPr lang="en-GB" smtClean="0"/>
              <a:t>‹#›</a:t>
            </a:fld>
            <a:endParaRPr lang="en-GB"/>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36849978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chart" Target="../charts/char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ACD8D962-C1CB-43CC-A436-BF19C912EE0B}"/>
              </a:ext>
            </a:extLst>
          </p:cNvPr>
          <p:cNvSpPr>
            <a:spLocks noGrp="1"/>
          </p:cNvSpPr>
          <p:nvPr>
            <p:ph type="sldNum" sz="quarter" idx="12"/>
          </p:nvPr>
        </p:nvSpPr>
        <p:spPr/>
        <p:txBody>
          <a:bodyPr/>
          <a:lstStyle/>
          <a:p>
            <a:fld id="{3A30D0D0-614C-419E-8901-829FD58D57AD}" type="slidenum">
              <a:rPr lang="en-GB" smtClean="0"/>
              <a:t>1</a:t>
            </a:fld>
            <a:endParaRPr lang="en-GB"/>
          </a:p>
        </p:txBody>
      </p:sp>
      <p:sp>
        <p:nvSpPr>
          <p:cNvPr id="6" name="Title 5">
            <a:extLst>
              <a:ext uri="{FF2B5EF4-FFF2-40B4-BE49-F238E27FC236}">
                <a16:creationId xmlns:a16="http://schemas.microsoft.com/office/drawing/2014/main" id="{7CA1C329-86C1-475B-BC0A-A39D79B892EB}"/>
              </a:ext>
            </a:extLst>
          </p:cNvPr>
          <p:cNvSpPr>
            <a:spLocks noGrp="1"/>
          </p:cNvSpPr>
          <p:nvPr>
            <p:ph type="ctrTitle"/>
          </p:nvPr>
        </p:nvSpPr>
        <p:spPr>
          <a:xfrm>
            <a:off x="599225" y="1268704"/>
            <a:ext cx="10993549" cy="1475013"/>
          </a:xfrm>
        </p:spPr>
        <p:txBody>
          <a:bodyPr>
            <a:normAutofit fontScale="90000"/>
          </a:bodyPr>
          <a:lstStyle/>
          <a:p>
            <a:pPr algn="ctr"/>
            <a:r>
              <a:rPr lang="ar-EG" sz="7200" b="0" i="0" dirty="0">
                <a:solidFill>
                  <a:srgbClr val="454245"/>
                </a:solidFill>
                <a:effectLst/>
                <a:latin typeface="Noto Kufi Arabic"/>
              </a:rPr>
              <a:t>يوتوبيا للاستثمار العقاري والسياحي</a:t>
            </a:r>
            <a:br>
              <a:rPr lang="en-GB" sz="7200" b="0" i="0" dirty="0">
                <a:solidFill>
                  <a:srgbClr val="454245"/>
                </a:solidFill>
                <a:effectLst/>
                <a:latin typeface="Noto Kufi Arabic"/>
              </a:rPr>
            </a:br>
            <a:r>
              <a:rPr lang="en-GB" sz="7200" b="0" i="0" dirty="0">
                <a:solidFill>
                  <a:srgbClr val="454245"/>
                </a:solidFill>
                <a:effectLst/>
                <a:latin typeface="Noto Kufi Arabic"/>
              </a:rPr>
              <a:t>UTOP</a:t>
            </a:r>
            <a:endParaRPr lang="en-GB" sz="4400" dirty="0"/>
          </a:p>
        </p:txBody>
      </p:sp>
      <p:pic>
        <p:nvPicPr>
          <p:cNvPr id="3" name="Picture 2">
            <a:extLst>
              <a:ext uri="{FF2B5EF4-FFF2-40B4-BE49-F238E27FC236}">
                <a16:creationId xmlns:a16="http://schemas.microsoft.com/office/drawing/2014/main" id="{2FA0B09B-2C93-470F-9247-3BB6380327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924" y="5864457"/>
            <a:ext cx="1833049" cy="548483"/>
          </a:xfrm>
          <a:prstGeom prst="rect">
            <a:avLst/>
          </a:prstGeom>
        </p:spPr>
      </p:pic>
    </p:spTree>
    <p:extLst>
      <p:ext uri="{BB962C8B-B14F-4D97-AF65-F5344CB8AC3E}">
        <p14:creationId xmlns:p14="http://schemas.microsoft.com/office/powerpoint/2010/main" val="3596285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5637ED0-10A7-414C-82BF-8317E1DD5F88}"/>
              </a:ext>
            </a:extLst>
          </p:cNvPr>
          <p:cNvSpPr>
            <a:spLocks noGrp="1"/>
          </p:cNvSpPr>
          <p:nvPr>
            <p:ph type="sldNum" sz="quarter" idx="12"/>
          </p:nvPr>
        </p:nvSpPr>
        <p:spPr/>
        <p:txBody>
          <a:bodyPr/>
          <a:lstStyle/>
          <a:p>
            <a:fld id="{3A30D0D0-614C-419E-8901-829FD58D57AD}" type="slidenum">
              <a:rPr lang="en-GB" smtClean="0"/>
              <a:t>10</a:t>
            </a:fld>
            <a:endParaRPr lang="en-GB"/>
          </a:p>
        </p:txBody>
      </p:sp>
      <p:sp>
        <p:nvSpPr>
          <p:cNvPr id="4" name="TextBox 3">
            <a:extLst>
              <a:ext uri="{FF2B5EF4-FFF2-40B4-BE49-F238E27FC236}">
                <a16:creationId xmlns:a16="http://schemas.microsoft.com/office/drawing/2014/main" id="{E780D0AF-3C0C-4F2F-8F41-B48696AA8898}"/>
              </a:ext>
            </a:extLst>
          </p:cNvPr>
          <p:cNvSpPr txBox="1"/>
          <p:nvPr/>
        </p:nvSpPr>
        <p:spPr>
          <a:xfrm>
            <a:off x="209862" y="747596"/>
            <a:ext cx="11400947" cy="2862322"/>
          </a:xfrm>
          <a:prstGeom prst="rect">
            <a:avLst/>
          </a:prstGeom>
          <a:noFill/>
        </p:spPr>
        <p:txBody>
          <a:bodyPr wrap="square">
            <a:spAutoFit/>
          </a:bodyPr>
          <a:lstStyle/>
          <a:p>
            <a:r>
              <a:rPr lang="en-GB" dirty="0"/>
              <a:t>Disclaimer:</a:t>
            </a:r>
          </a:p>
          <a:p>
            <a:r>
              <a:rPr lang="en-GB" dirty="0"/>
              <a:t>The information used to produce this report is based on sources that Three Way believes to be reliable and accurate. This information has not been independently verified and may be condensed or incomplete. Three Way does not make any guarantee, representation, or warranty and accepts no responsibility or liability as to the accuracy and completeness of such information. Expression of opinion contained herein is based on certain assumptions and the use of specific financial techniques that reflect the personal opinions of the authors of the report and is subject to change without notice. It is acknowledged that different assumptions can always be made and that the particular technique(s) adopted, selected from a wide range of choices, can lead to a different conclusion. Therefore, all that is stated herein is of an indicative and informative nature, as forward-looking statements, projections, and fair values quoted may not be realized. Accordingly, Three Way does not take any responsibility for decisions made on the basis of the content of this report. </a:t>
            </a:r>
          </a:p>
        </p:txBody>
      </p:sp>
    </p:spTree>
    <p:extLst>
      <p:ext uri="{BB962C8B-B14F-4D97-AF65-F5344CB8AC3E}">
        <p14:creationId xmlns:p14="http://schemas.microsoft.com/office/powerpoint/2010/main" val="1795673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0A953-9B43-48FD-BCBD-97EE0B043991}"/>
              </a:ext>
            </a:extLst>
          </p:cNvPr>
          <p:cNvSpPr>
            <a:spLocks noGrp="1"/>
          </p:cNvSpPr>
          <p:nvPr>
            <p:ph type="title"/>
          </p:nvPr>
        </p:nvSpPr>
        <p:spPr>
          <a:xfrm>
            <a:off x="35333" y="964955"/>
            <a:ext cx="11575474" cy="807893"/>
          </a:xfrm>
        </p:spPr>
        <p:txBody>
          <a:bodyPr/>
          <a:lstStyle/>
          <a:p>
            <a:pPr algn="r"/>
            <a:r>
              <a:rPr lang="ar-EG" dirty="0"/>
              <a:t>نبذة عن الشركة</a:t>
            </a:r>
            <a:endParaRPr lang="en-GB" dirty="0"/>
          </a:p>
        </p:txBody>
      </p:sp>
      <p:sp>
        <p:nvSpPr>
          <p:cNvPr id="4" name="TextBox 3">
            <a:extLst>
              <a:ext uri="{FF2B5EF4-FFF2-40B4-BE49-F238E27FC236}">
                <a16:creationId xmlns:a16="http://schemas.microsoft.com/office/drawing/2014/main" id="{C1D8693C-3E99-4E25-BE70-D8688B45A211}"/>
              </a:ext>
            </a:extLst>
          </p:cNvPr>
          <p:cNvSpPr txBox="1"/>
          <p:nvPr/>
        </p:nvSpPr>
        <p:spPr>
          <a:xfrm>
            <a:off x="7462982" y="6489063"/>
            <a:ext cx="4368800" cy="276999"/>
          </a:xfrm>
          <a:prstGeom prst="rect">
            <a:avLst/>
          </a:prstGeom>
          <a:noFill/>
        </p:spPr>
        <p:txBody>
          <a:bodyPr wrap="square" rtlCol="0">
            <a:spAutoFit/>
          </a:bodyPr>
          <a:lstStyle/>
          <a:p>
            <a:pPr algn="r" rtl="1"/>
            <a:r>
              <a:rPr lang="ar-EG" sz="1200" dirty="0"/>
              <a:t>المصدر: القوائم المالية في 30 سبتمبر 2021</a:t>
            </a:r>
            <a:endParaRPr lang="en-GB" sz="1200" dirty="0"/>
          </a:p>
        </p:txBody>
      </p:sp>
      <p:sp>
        <p:nvSpPr>
          <p:cNvPr id="7" name="Content Placeholder 2">
            <a:extLst>
              <a:ext uri="{FF2B5EF4-FFF2-40B4-BE49-F238E27FC236}">
                <a16:creationId xmlns:a16="http://schemas.microsoft.com/office/drawing/2014/main" id="{4873AD3A-B433-4656-A337-2B1FC4184A14}"/>
              </a:ext>
            </a:extLst>
          </p:cNvPr>
          <p:cNvSpPr txBox="1">
            <a:spLocks/>
          </p:cNvSpPr>
          <p:nvPr/>
        </p:nvSpPr>
        <p:spPr>
          <a:xfrm>
            <a:off x="1319134" y="2023672"/>
            <a:ext cx="10512648" cy="4190237"/>
          </a:xfrm>
          <a:prstGeom prst="rect">
            <a:avLst/>
          </a:prstGeom>
        </p:spPr>
        <p:txBody>
          <a:bodyPr vert="horz" lIns="91440" tIns="45720" rIns="91440" bIns="45720" rtlCol="0" anchor="ctr">
            <a:normAutofit fontScale="92500" lnSpcReduction="10000"/>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r">
              <a:buFont typeface="Wingdings 2" panose="05020102010507070707" pitchFamily="18" charset="2"/>
              <a:buNone/>
            </a:pPr>
            <a:r>
              <a:rPr lang="ar-EG" sz="2000" b="1" dirty="0">
                <a:solidFill>
                  <a:srgbClr val="404040"/>
                </a:solidFill>
                <a:latin typeface="Cairo-Bold"/>
              </a:rPr>
              <a:t>تأسست شركة يوتوبيا للاستثمار العقاري والسياحي (شركة مساهمة مصرية) عام 1999 و تم إدراجها بالبورصة سنة 2009</a:t>
            </a:r>
          </a:p>
          <a:p>
            <a:pPr marL="0" indent="0" algn="r">
              <a:buFont typeface="Wingdings 2" panose="05020102010507070707" pitchFamily="18" charset="2"/>
              <a:buNone/>
            </a:pPr>
            <a:r>
              <a:rPr lang="ar-EG" sz="2000" b="1" dirty="0">
                <a:solidFill>
                  <a:srgbClr val="404040"/>
                </a:solidFill>
                <a:latin typeface="Cairo-Bold"/>
              </a:rPr>
              <a:t>ويتمثل مجال غرض الشركة في:</a:t>
            </a:r>
          </a:p>
          <a:p>
            <a:pPr algn="r" rtl="1"/>
            <a:r>
              <a:rPr lang="ar-EG" sz="2000" dirty="0">
                <a:solidFill>
                  <a:srgbClr val="404040"/>
                </a:solidFill>
                <a:latin typeface="Cairo-Regular"/>
              </a:rPr>
              <a:t>تصميمات و استشارات أعمال هندسية</a:t>
            </a:r>
          </a:p>
          <a:p>
            <a:pPr algn="r" rtl="1"/>
            <a:r>
              <a:rPr lang="ar-EG" sz="2000" dirty="0">
                <a:solidFill>
                  <a:srgbClr val="404040"/>
                </a:solidFill>
                <a:latin typeface="Cairo-Regular"/>
              </a:rPr>
              <a:t>تقسيم الأراضي و تخطيط المدن </a:t>
            </a:r>
          </a:p>
          <a:p>
            <a:pPr algn="r" rtl="1"/>
            <a:r>
              <a:rPr lang="ar-EG" sz="2000" dirty="0">
                <a:solidFill>
                  <a:srgbClr val="404040"/>
                </a:solidFill>
                <a:latin typeface="Cairo-Regular"/>
              </a:rPr>
              <a:t>إقامة الفنادق و المحال السياحية و كافة الأنشطة السياحية التابعة لوزارة السياحة و اعمال البناء و المقاولات و استخراج التراخيص</a:t>
            </a:r>
          </a:p>
          <a:p>
            <a:pPr marL="0" indent="0" algn="r" rtl="1">
              <a:buFont typeface="Wingdings 2" panose="05020102010507070707" pitchFamily="18" charset="2"/>
              <a:buNone/>
            </a:pPr>
            <a:r>
              <a:rPr lang="ar-EG" sz="2000" b="1" dirty="0">
                <a:solidFill>
                  <a:srgbClr val="404040"/>
                </a:solidFill>
                <a:latin typeface="Cairo-Regular"/>
              </a:rPr>
              <a:t>القطاع: </a:t>
            </a:r>
            <a:r>
              <a:rPr lang="ar-EG" sz="2000" dirty="0">
                <a:solidFill>
                  <a:srgbClr val="404040"/>
                </a:solidFill>
                <a:latin typeface="Cairo-Regular"/>
              </a:rPr>
              <a:t>عقارات</a:t>
            </a:r>
          </a:p>
          <a:p>
            <a:pPr marL="0" indent="0" algn="r">
              <a:buFont typeface="Wingdings 2" panose="05020102010507070707" pitchFamily="18" charset="2"/>
              <a:buNone/>
            </a:pPr>
            <a:r>
              <a:rPr lang="ar-EG" sz="2000" b="1" dirty="0">
                <a:solidFill>
                  <a:srgbClr val="404040"/>
                </a:solidFill>
                <a:latin typeface="Cairo-Bold"/>
              </a:rPr>
              <a:t>المقر الرئيسي والإدارة: </a:t>
            </a:r>
            <a:r>
              <a:rPr lang="ar-EG" sz="2000" dirty="0">
                <a:solidFill>
                  <a:srgbClr val="404040"/>
                </a:solidFill>
                <a:latin typeface="Cairo-Bold"/>
              </a:rPr>
              <a:t>36 ش نادي الصيد، الدقي، الجيزة</a:t>
            </a:r>
          </a:p>
          <a:p>
            <a:pPr marL="0" indent="0" algn="r">
              <a:buFont typeface="Wingdings 2" panose="05020102010507070707" pitchFamily="18" charset="2"/>
              <a:buNone/>
            </a:pPr>
            <a:r>
              <a:rPr lang="ar-EG" sz="2000" b="1" dirty="0">
                <a:solidFill>
                  <a:srgbClr val="404040"/>
                </a:solidFill>
                <a:latin typeface="Cairo-Bold"/>
              </a:rPr>
              <a:t>عدد أسهم الشركة الحالي: </a:t>
            </a:r>
            <a:r>
              <a:rPr lang="ar-EG" sz="2000" dirty="0">
                <a:solidFill>
                  <a:srgbClr val="404040"/>
                </a:solidFill>
                <a:latin typeface="Cairo-Regular"/>
              </a:rPr>
              <a:t>3 مليون سهم</a:t>
            </a:r>
            <a:endParaRPr lang="ar-EG" sz="2000" b="1" dirty="0">
              <a:solidFill>
                <a:srgbClr val="404040"/>
              </a:solidFill>
              <a:latin typeface="Cairo-Bold"/>
            </a:endParaRPr>
          </a:p>
          <a:p>
            <a:pPr marL="0" indent="0" algn="r">
              <a:buFont typeface="Wingdings 2" panose="05020102010507070707" pitchFamily="18" charset="2"/>
              <a:buNone/>
            </a:pPr>
            <a:r>
              <a:rPr lang="ar-EG" sz="2000" b="1" dirty="0">
                <a:solidFill>
                  <a:srgbClr val="404040"/>
                </a:solidFill>
                <a:latin typeface="Cairo-Bold"/>
              </a:rPr>
              <a:t>القيمة الأسمية: </a:t>
            </a:r>
            <a:r>
              <a:rPr lang="ar-EG" sz="2000" dirty="0">
                <a:solidFill>
                  <a:srgbClr val="404040"/>
                </a:solidFill>
                <a:latin typeface="Cairo-Regular"/>
              </a:rPr>
              <a:t>5 جنيه للسهم</a:t>
            </a:r>
          </a:p>
          <a:p>
            <a:pPr marL="0" indent="0" algn="r">
              <a:buFont typeface="Wingdings 2" panose="05020102010507070707" pitchFamily="18" charset="2"/>
              <a:buNone/>
            </a:pPr>
            <a:r>
              <a:rPr lang="ar-EG" sz="2000" b="1" dirty="0">
                <a:solidFill>
                  <a:srgbClr val="404040"/>
                </a:solidFill>
                <a:latin typeface="Wingdings-Regular"/>
              </a:rPr>
              <a:t>القيمة الدفترية: 8.92</a:t>
            </a:r>
            <a:r>
              <a:rPr lang="ar-EG" sz="2000" dirty="0">
                <a:solidFill>
                  <a:srgbClr val="404040"/>
                </a:solidFill>
                <a:latin typeface="Wingdings-Regular"/>
              </a:rPr>
              <a:t> جنيه للسهم (بناء على بيانات الربع الثالث 2021)</a:t>
            </a:r>
          </a:p>
          <a:p>
            <a:pPr marL="0" indent="0" algn="r">
              <a:buFont typeface="Wingdings 2" panose="05020102010507070707" pitchFamily="18" charset="2"/>
              <a:buNone/>
            </a:pPr>
            <a:endParaRPr lang="en-GB" sz="2000" dirty="0"/>
          </a:p>
        </p:txBody>
      </p:sp>
    </p:spTree>
    <p:extLst>
      <p:ext uri="{BB962C8B-B14F-4D97-AF65-F5344CB8AC3E}">
        <p14:creationId xmlns:p14="http://schemas.microsoft.com/office/powerpoint/2010/main" val="251825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7F0DD-BD73-43BD-810A-1AB477FCFC3E}"/>
              </a:ext>
            </a:extLst>
          </p:cNvPr>
          <p:cNvSpPr>
            <a:spLocks noGrp="1"/>
          </p:cNvSpPr>
          <p:nvPr>
            <p:ph type="title"/>
          </p:nvPr>
        </p:nvSpPr>
        <p:spPr/>
        <p:txBody>
          <a:bodyPr/>
          <a:lstStyle/>
          <a:p>
            <a:pPr algn="r"/>
            <a:r>
              <a:rPr lang="ar-EG" dirty="0"/>
              <a:t>نبذة عن القطاع</a:t>
            </a:r>
            <a:endParaRPr lang="en-GB" dirty="0"/>
          </a:p>
        </p:txBody>
      </p:sp>
      <p:sp>
        <p:nvSpPr>
          <p:cNvPr id="5" name="TextBox 4">
            <a:extLst>
              <a:ext uri="{FF2B5EF4-FFF2-40B4-BE49-F238E27FC236}">
                <a16:creationId xmlns:a16="http://schemas.microsoft.com/office/drawing/2014/main" id="{99B3A354-8773-4E3A-B1B9-B52BA96D1C8F}"/>
              </a:ext>
            </a:extLst>
          </p:cNvPr>
          <p:cNvSpPr txBox="1"/>
          <p:nvPr/>
        </p:nvSpPr>
        <p:spPr>
          <a:xfrm>
            <a:off x="9367934" y="1992619"/>
            <a:ext cx="2705877" cy="1200329"/>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ar-EG" sz="7200" dirty="0">
                <a:solidFill>
                  <a:schemeClr val="accent6">
                    <a:lumMod val="75000"/>
                  </a:schemeClr>
                </a:solidFill>
                <a:latin typeface="Algerian" panose="04020705040A02060702" pitchFamily="82" charset="0"/>
              </a:rPr>
              <a:t>سياسية</a:t>
            </a:r>
            <a:endParaRPr lang="en-GB" sz="7200" dirty="0">
              <a:solidFill>
                <a:schemeClr val="accent6">
                  <a:lumMod val="75000"/>
                </a:schemeClr>
              </a:solidFill>
              <a:latin typeface="Algerian" panose="04020705040A02060702" pitchFamily="82" charset="0"/>
            </a:endParaRPr>
          </a:p>
        </p:txBody>
      </p:sp>
      <p:sp>
        <p:nvSpPr>
          <p:cNvPr id="8" name="TextBox 7">
            <a:extLst>
              <a:ext uri="{FF2B5EF4-FFF2-40B4-BE49-F238E27FC236}">
                <a16:creationId xmlns:a16="http://schemas.microsoft.com/office/drawing/2014/main" id="{91409254-CA65-4656-9C06-F333BFA4FCF7}"/>
              </a:ext>
            </a:extLst>
          </p:cNvPr>
          <p:cNvSpPr txBox="1"/>
          <p:nvPr/>
        </p:nvSpPr>
        <p:spPr>
          <a:xfrm>
            <a:off x="9367935" y="4130143"/>
            <a:ext cx="2705877" cy="1200329"/>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ar-EG" sz="7200" dirty="0">
                <a:solidFill>
                  <a:schemeClr val="accent2"/>
                </a:solidFill>
                <a:latin typeface="Algerian" panose="04020705040A02060702" pitchFamily="82" charset="0"/>
              </a:rPr>
              <a:t>اقتصادية</a:t>
            </a:r>
            <a:endParaRPr lang="en-GB" sz="7200" dirty="0">
              <a:solidFill>
                <a:schemeClr val="accent2"/>
              </a:solidFill>
              <a:latin typeface="Algerian" panose="04020705040A02060702" pitchFamily="82" charset="0"/>
            </a:endParaRPr>
          </a:p>
        </p:txBody>
      </p:sp>
      <p:sp>
        <p:nvSpPr>
          <p:cNvPr id="9" name="Content Placeholder 2">
            <a:extLst>
              <a:ext uri="{FF2B5EF4-FFF2-40B4-BE49-F238E27FC236}">
                <a16:creationId xmlns:a16="http://schemas.microsoft.com/office/drawing/2014/main" id="{10A4C306-A4F9-4630-9EDA-D89B6C83A922}"/>
              </a:ext>
            </a:extLst>
          </p:cNvPr>
          <p:cNvSpPr txBox="1">
            <a:spLocks/>
          </p:cNvSpPr>
          <p:nvPr/>
        </p:nvSpPr>
        <p:spPr>
          <a:xfrm>
            <a:off x="256307" y="2084439"/>
            <a:ext cx="9111627" cy="4375277"/>
          </a:xfrm>
          <a:prstGeom prst="rect">
            <a:avLst/>
          </a:prstGeom>
        </p:spPr>
        <p:txBody>
          <a:bodyPr vert="horz" lIns="91440" tIns="45720" rIns="91440" bIns="45720" rtlCol="0" anchor="ctr">
            <a:no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algn="just" rtl="1"/>
            <a:r>
              <a:rPr lang="ar-EG" sz="2200" dirty="0">
                <a:solidFill>
                  <a:schemeClr val="tx1"/>
                </a:solidFill>
                <a:latin typeface="Watan-Regular"/>
              </a:rPr>
              <a:t>قام البنك المركزي بإطلاق مبادرة التمويل العقاري الرئاسية بمعدل فائدة 3%</a:t>
            </a:r>
            <a:r>
              <a:rPr lang="en-GB" sz="2200" dirty="0">
                <a:solidFill>
                  <a:schemeClr val="tx1"/>
                </a:solidFill>
                <a:latin typeface="Watan-Regular"/>
              </a:rPr>
              <a:t> </a:t>
            </a:r>
            <a:r>
              <a:rPr lang="ar-EG" sz="2200" dirty="0">
                <a:solidFill>
                  <a:schemeClr val="tx1"/>
                </a:solidFill>
                <a:latin typeface="Watan-Regular"/>
              </a:rPr>
              <a:t>و 8%، بالإضافة إلى المشروعات العملاقة التي تقوم الدولة بتنفيذها من مدن جديدة ومجتمعات عمرانية متطورة مع تنمية الأماكن السياحية لتحفيز السياحة</a:t>
            </a:r>
          </a:p>
          <a:p>
            <a:pPr marL="0" indent="0" algn="just" rtl="1">
              <a:buNone/>
            </a:pPr>
            <a:endParaRPr lang="ar-EG" sz="2200" dirty="0">
              <a:solidFill>
                <a:schemeClr val="tx1"/>
              </a:solidFill>
              <a:latin typeface="Watan-Regular"/>
            </a:endParaRPr>
          </a:p>
          <a:p>
            <a:pPr algn="just" rtl="1"/>
            <a:r>
              <a:rPr lang="ar-EG" sz="2200" dirty="0">
                <a:solidFill>
                  <a:schemeClr val="tx1"/>
                </a:solidFill>
                <a:latin typeface="Watan-Regular"/>
              </a:rPr>
              <a:t>يطمح سوق الأوراق المالية في زيادة عدد الشركات العقارية المقيدة في بورصة الأوراق المالية، ليس فقط لدعم النمو الاقتصادي، بل أيضاً لتوفير فرص عمل وتحسين الأحوال المعيشية للمواطنين</a:t>
            </a:r>
          </a:p>
          <a:p>
            <a:pPr algn="just" rtl="1"/>
            <a:r>
              <a:rPr lang="ar-EG" sz="2200" dirty="0">
                <a:solidFill>
                  <a:schemeClr val="tx1"/>
                </a:solidFill>
                <a:latin typeface="Watan-Regular"/>
              </a:rPr>
              <a:t>علما بأن هناك اهتمام شديد أيضا بالمواقع اللوجستية لتنمية المواقع الصناعية و التجارية و السياحية</a:t>
            </a:r>
          </a:p>
          <a:p>
            <a:pPr algn="just" rtl="1"/>
            <a:r>
              <a:rPr lang="ar-EG" sz="2200" dirty="0">
                <a:solidFill>
                  <a:schemeClr val="tx1"/>
                </a:solidFill>
                <a:latin typeface="Watan-Regular"/>
              </a:rPr>
              <a:t>يشهد القطاع على زيادة في الطلب على العقارات من محدودي و متوسطي الدخل مما سيحرك القطاع في المستويات الأخرى</a:t>
            </a:r>
            <a:endParaRPr lang="en-GB" sz="2200" dirty="0">
              <a:solidFill>
                <a:schemeClr val="tx1"/>
              </a:solidFill>
              <a:latin typeface="Watan-Regular"/>
            </a:endParaRPr>
          </a:p>
        </p:txBody>
      </p:sp>
    </p:spTree>
    <p:extLst>
      <p:ext uri="{BB962C8B-B14F-4D97-AF65-F5344CB8AC3E}">
        <p14:creationId xmlns:p14="http://schemas.microsoft.com/office/powerpoint/2010/main" val="443806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7F0DD-BD73-43BD-810A-1AB477FCFC3E}"/>
              </a:ext>
            </a:extLst>
          </p:cNvPr>
          <p:cNvSpPr>
            <a:spLocks noGrp="1"/>
          </p:cNvSpPr>
          <p:nvPr>
            <p:ph type="title"/>
          </p:nvPr>
        </p:nvSpPr>
        <p:spPr/>
        <p:txBody>
          <a:bodyPr/>
          <a:lstStyle/>
          <a:p>
            <a:pPr algn="r"/>
            <a:r>
              <a:rPr lang="ar-EG" dirty="0"/>
              <a:t>نبذة عن القطاع</a:t>
            </a:r>
            <a:endParaRPr lang="en-GB" dirty="0"/>
          </a:p>
        </p:txBody>
      </p:sp>
      <p:sp>
        <p:nvSpPr>
          <p:cNvPr id="5" name="TextBox 4">
            <a:extLst>
              <a:ext uri="{FF2B5EF4-FFF2-40B4-BE49-F238E27FC236}">
                <a16:creationId xmlns:a16="http://schemas.microsoft.com/office/drawing/2014/main" id="{99B3A354-8773-4E3A-B1B9-B52BA96D1C8F}"/>
              </a:ext>
            </a:extLst>
          </p:cNvPr>
          <p:cNvSpPr txBox="1"/>
          <p:nvPr/>
        </p:nvSpPr>
        <p:spPr>
          <a:xfrm>
            <a:off x="9367934" y="1979761"/>
            <a:ext cx="2705877" cy="1015663"/>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ar-EG" sz="6000" dirty="0">
                <a:solidFill>
                  <a:schemeClr val="accent1"/>
                </a:solidFill>
                <a:latin typeface="Algerian" panose="04020705040A02060702" pitchFamily="82" charset="0"/>
              </a:rPr>
              <a:t>تكنولوجية</a:t>
            </a:r>
            <a:endParaRPr lang="en-GB" sz="6000" dirty="0">
              <a:solidFill>
                <a:schemeClr val="accent1"/>
              </a:solidFill>
              <a:latin typeface="Algerian" panose="04020705040A02060702" pitchFamily="82" charset="0"/>
            </a:endParaRPr>
          </a:p>
        </p:txBody>
      </p:sp>
      <p:sp>
        <p:nvSpPr>
          <p:cNvPr id="8" name="TextBox 7">
            <a:extLst>
              <a:ext uri="{FF2B5EF4-FFF2-40B4-BE49-F238E27FC236}">
                <a16:creationId xmlns:a16="http://schemas.microsoft.com/office/drawing/2014/main" id="{91409254-CA65-4656-9C06-F333BFA4FCF7}"/>
              </a:ext>
            </a:extLst>
          </p:cNvPr>
          <p:cNvSpPr txBox="1"/>
          <p:nvPr/>
        </p:nvSpPr>
        <p:spPr>
          <a:xfrm>
            <a:off x="9367935" y="3150422"/>
            <a:ext cx="2705877" cy="1200329"/>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ar-EG" sz="7200" dirty="0">
                <a:solidFill>
                  <a:schemeClr val="accent4"/>
                </a:solidFill>
                <a:latin typeface="Algerian" panose="04020705040A02060702" pitchFamily="82" charset="0"/>
              </a:rPr>
              <a:t>بيئية</a:t>
            </a:r>
            <a:endParaRPr lang="en-GB" sz="7200" dirty="0">
              <a:solidFill>
                <a:schemeClr val="accent4"/>
              </a:solidFill>
              <a:latin typeface="Algerian" panose="04020705040A02060702" pitchFamily="82" charset="0"/>
            </a:endParaRPr>
          </a:p>
        </p:txBody>
      </p:sp>
      <p:sp>
        <p:nvSpPr>
          <p:cNvPr id="6" name="TextBox 5">
            <a:extLst>
              <a:ext uri="{FF2B5EF4-FFF2-40B4-BE49-F238E27FC236}">
                <a16:creationId xmlns:a16="http://schemas.microsoft.com/office/drawing/2014/main" id="{541E74FB-5231-4211-B983-B1249D154060}"/>
              </a:ext>
            </a:extLst>
          </p:cNvPr>
          <p:cNvSpPr txBox="1"/>
          <p:nvPr/>
        </p:nvSpPr>
        <p:spPr>
          <a:xfrm>
            <a:off x="9367935" y="5013580"/>
            <a:ext cx="2705877" cy="1200329"/>
          </a:xfrm>
          <a:prstGeom prst="rect">
            <a:avLst/>
          </a:prstGeom>
          <a:noFill/>
          <a:effectLst>
            <a:outerShdw blurRad="50800" dist="38100" dir="5400000" algn="t" rotWithShape="0">
              <a:prstClr val="black">
                <a:alpha val="40000"/>
              </a:prstClr>
            </a:outerShdw>
          </a:effectLst>
        </p:spPr>
        <p:txBody>
          <a:bodyPr wrap="square" rtlCol="0">
            <a:spAutoFit/>
          </a:bodyPr>
          <a:lstStyle/>
          <a:p>
            <a:pPr algn="ctr"/>
            <a:r>
              <a:rPr lang="ar-EG" sz="7200" dirty="0">
                <a:solidFill>
                  <a:schemeClr val="tx2"/>
                </a:solidFill>
                <a:latin typeface="Algerian" panose="04020705040A02060702" pitchFamily="82" charset="0"/>
              </a:rPr>
              <a:t>قانونية</a:t>
            </a:r>
            <a:endParaRPr lang="en-GB" sz="7200" dirty="0">
              <a:solidFill>
                <a:schemeClr val="tx2"/>
              </a:solidFill>
              <a:latin typeface="Algerian" panose="04020705040A02060702" pitchFamily="82" charset="0"/>
            </a:endParaRPr>
          </a:p>
        </p:txBody>
      </p:sp>
      <p:sp>
        <p:nvSpPr>
          <p:cNvPr id="9" name="Content Placeholder 2">
            <a:extLst>
              <a:ext uri="{FF2B5EF4-FFF2-40B4-BE49-F238E27FC236}">
                <a16:creationId xmlns:a16="http://schemas.microsoft.com/office/drawing/2014/main" id="{059A0974-DD7C-4D18-8E9C-9C6965C65E70}"/>
              </a:ext>
            </a:extLst>
          </p:cNvPr>
          <p:cNvSpPr>
            <a:spLocks noGrp="1"/>
          </p:cNvSpPr>
          <p:nvPr>
            <p:ph idx="1"/>
          </p:nvPr>
        </p:nvSpPr>
        <p:spPr>
          <a:xfrm>
            <a:off x="236643" y="1676549"/>
            <a:ext cx="8887691" cy="4837691"/>
          </a:xfrm>
        </p:spPr>
        <p:txBody>
          <a:bodyPr>
            <a:normAutofit/>
          </a:bodyPr>
          <a:lstStyle/>
          <a:p>
            <a:pPr algn="r" rtl="1"/>
            <a:r>
              <a:rPr lang="ar-EG" sz="2200" dirty="0">
                <a:solidFill>
                  <a:schemeClr val="tx1"/>
                </a:solidFill>
              </a:rPr>
              <a:t>يعتمد القطاع على التكنولوجيا في الآلات المستخدمة لإدخال المرافق مثلا و البناء فيما بعد</a:t>
            </a:r>
          </a:p>
          <a:p>
            <a:pPr algn="r" rtl="1"/>
            <a:endParaRPr lang="ar-EG" sz="2200" dirty="0">
              <a:solidFill>
                <a:schemeClr val="tx1"/>
              </a:solidFill>
            </a:endParaRPr>
          </a:p>
          <a:p>
            <a:pPr marL="0" indent="0" algn="r" rtl="1">
              <a:buNone/>
            </a:pPr>
            <a:endParaRPr lang="ar-EG" sz="2200" dirty="0">
              <a:solidFill>
                <a:schemeClr val="tx1"/>
              </a:solidFill>
            </a:endParaRPr>
          </a:p>
          <a:p>
            <a:pPr algn="r" rtl="1"/>
            <a:r>
              <a:rPr lang="ar-EG" sz="2200" dirty="0">
                <a:solidFill>
                  <a:schemeClr val="tx1"/>
                </a:solidFill>
              </a:rPr>
              <a:t>اتجاه الدولة لتحقيق التنمية المستدامة يجعلها مهتمة بتشجيع المشروعات الصديقة للبيئة و ذلك يعد محور اهتمام المطور العقاري أو المسؤول عن بناء و تنمية الأراضي</a:t>
            </a:r>
            <a:endParaRPr lang="en-GB" sz="2200" dirty="0">
              <a:solidFill>
                <a:schemeClr val="tx1"/>
              </a:solidFill>
            </a:endParaRPr>
          </a:p>
          <a:p>
            <a:pPr algn="just" rtl="1"/>
            <a:endParaRPr lang="en-GB" sz="2200" dirty="0">
              <a:solidFill>
                <a:schemeClr val="tx1"/>
              </a:solidFill>
            </a:endParaRPr>
          </a:p>
          <a:p>
            <a:pPr algn="just" rtl="1"/>
            <a:r>
              <a:rPr lang="ar-EG" sz="2200" dirty="0">
                <a:solidFill>
                  <a:schemeClr val="tx1"/>
                </a:solidFill>
              </a:rPr>
              <a:t>يتعلق الجزء القانوني بالأراضي في استخراج التراخيص اللازمة و التسجيل و التأكد من شرعية الحدود</a:t>
            </a:r>
          </a:p>
        </p:txBody>
      </p:sp>
    </p:spTree>
    <p:extLst>
      <p:ext uri="{BB962C8B-B14F-4D97-AF65-F5344CB8AC3E}">
        <p14:creationId xmlns:p14="http://schemas.microsoft.com/office/powerpoint/2010/main" val="2114868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F221B-E391-447E-A6EC-61FC69465062}"/>
              </a:ext>
            </a:extLst>
          </p:cNvPr>
          <p:cNvSpPr>
            <a:spLocks noGrp="1"/>
          </p:cNvSpPr>
          <p:nvPr>
            <p:ph type="title"/>
          </p:nvPr>
        </p:nvSpPr>
        <p:spPr/>
        <p:txBody>
          <a:bodyPr/>
          <a:lstStyle/>
          <a:p>
            <a:pPr algn="r"/>
            <a:r>
              <a:rPr lang="ar-EG" dirty="0"/>
              <a:t>نبذة عن القطاع</a:t>
            </a:r>
            <a:endParaRPr lang="en-GB" dirty="0"/>
          </a:p>
        </p:txBody>
      </p:sp>
      <p:pic>
        <p:nvPicPr>
          <p:cNvPr id="5" name="Content Placeholder 4">
            <a:extLst>
              <a:ext uri="{FF2B5EF4-FFF2-40B4-BE49-F238E27FC236}">
                <a16:creationId xmlns:a16="http://schemas.microsoft.com/office/drawing/2014/main" id="{EDBE4DEC-3B77-4C15-8A50-B0209954D15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42949" y="103862"/>
            <a:ext cx="1291953" cy="1290827"/>
          </a:xfrm>
        </p:spPr>
      </p:pic>
      <p:sp>
        <p:nvSpPr>
          <p:cNvPr id="8" name="Content Placeholder 2">
            <a:extLst>
              <a:ext uri="{FF2B5EF4-FFF2-40B4-BE49-F238E27FC236}">
                <a16:creationId xmlns:a16="http://schemas.microsoft.com/office/drawing/2014/main" id="{10E24BD8-A780-4C1F-A488-5913D6E5C14F}"/>
              </a:ext>
            </a:extLst>
          </p:cNvPr>
          <p:cNvSpPr txBox="1">
            <a:spLocks/>
          </p:cNvSpPr>
          <p:nvPr/>
        </p:nvSpPr>
        <p:spPr>
          <a:xfrm>
            <a:off x="4769567" y="1856805"/>
            <a:ext cx="6983557" cy="48376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rtl="1"/>
            <a:r>
              <a:rPr lang="ar-EG" dirty="0"/>
              <a:t>متوسط المخاطر:</a:t>
            </a:r>
          </a:p>
          <a:p>
            <a:pPr lvl="1" algn="just" rtl="1"/>
            <a:r>
              <a:rPr lang="ar-EG" dirty="0"/>
              <a:t>القدرة التفاوضية للموردين: تتمثل الخطورة في إنهاء التراخيص و التسجيل اللازم للأراضي بالإضافة إلى مواد البناء اللازمة و أسعارها التي لها تأثير مباشر على أسعار الوحدات المباعة</a:t>
            </a:r>
          </a:p>
          <a:p>
            <a:pPr lvl="1" algn="just" rtl="1"/>
            <a:r>
              <a:rPr lang="ar-EG" dirty="0"/>
              <a:t>القدرة التفاوضية للمشترين: تعد القدرة التفاوضية لدى المشترين متوسطة المخاطرة لوجود منافسين أخرين و لكن أسعارهم مرتفعة</a:t>
            </a:r>
          </a:p>
          <a:p>
            <a:pPr algn="just" rtl="1"/>
            <a:r>
              <a:rPr lang="ar-EG" dirty="0"/>
              <a:t>عالي المخاطر:</a:t>
            </a:r>
          </a:p>
          <a:p>
            <a:pPr lvl="1" algn="just" rtl="1"/>
            <a:r>
              <a:rPr lang="ar-EG" dirty="0"/>
              <a:t>تهديد دخول منافسين جدد: يعد المجال مفتوحا فيما يخص شراء الأراضي و تطوير العقارات</a:t>
            </a:r>
            <a:r>
              <a:rPr lang="en-GB" dirty="0"/>
              <a:t> </a:t>
            </a:r>
            <a:endParaRPr lang="ar-EG" dirty="0"/>
          </a:p>
          <a:p>
            <a:pPr lvl="1" algn="just" rtl="1"/>
            <a:r>
              <a:rPr lang="ar-EG" dirty="0"/>
              <a:t>التهديد بالاستبدال: كلما زاد المعروض كلما زادت المخاطرة </a:t>
            </a:r>
          </a:p>
          <a:p>
            <a:pPr lvl="1" algn="just" rtl="1"/>
            <a:r>
              <a:rPr lang="ar-EG" dirty="0"/>
              <a:t>المنافسة في السوق: المنافسة تزداد تدريجيا في القطاع لما فيه من فجوة و توسع عمراني و زيادة في الطلب تتماشى مع زيادة السكان و نسبة الزواج</a:t>
            </a:r>
          </a:p>
        </p:txBody>
      </p:sp>
      <p:graphicFrame>
        <p:nvGraphicFramePr>
          <p:cNvPr id="9" name="Diagram 8">
            <a:extLst>
              <a:ext uri="{FF2B5EF4-FFF2-40B4-BE49-F238E27FC236}">
                <a16:creationId xmlns:a16="http://schemas.microsoft.com/office/drawing/2014/main" id="{DB8CC0EE-56CA-46CA-B171-369F0A8D466B}"/>
              </a:ext>
            </a:extLst>
          </p:cNvPr>
          <p:cNvGraphicFramePr/>
          <p:nvPr>
            <p:extLst>
              <p:ext uri="{D42A27DB-BD31-4B8C-83A1-F6EECF244321}">
                <p14:modId xmlns:p14="http://schemas.microsoft.com/office/powerpoint/2010/main" val="2139294771"/>
              </p:ext>
            </p:extLst>
          </p:nvPr>
        </p:nvGraphicFramePr>
        <p:xfrm>
          <a:off x="819150" y="2143124"/>
          <a:ext cx="3800475" cy="36576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37198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85C1A40-9270-4D06-92BE-75ECF0CE99DB}"/>
              </a:ext>
            </a:extLst>
          </p:cNvPr>
          <p:cNvSpPr>
            <a:spLocks noGrp="1"/>
          </p:cNvSpPr>
          <p:nvPr>
            <p:ph type="sldNum" sz="quarter" idx="12"/>
          </p:nvPr>
        </p:nvSpPr>
        <p:spPr/>
        <p:txBody>
          <a:bodyPr/>
          <a:lstStyle/>
          <a:p>
            <a:fld id="{3A30D0D0-614C-419E-8901-829FD58D57AD}" type="slidenum">
              <a:rPr lang="en-GB" smtClean="0"/>
              <a:t>6</a:t>
            </a:fld>
            <a:endParaRPr lang="en-GB"/>
          </a:p>
        </p:txBody>
      </p:sp>
      <p:sp>
        <p:nvSpPr>
          <p:cNvPr id="6" name="Title 1">
            <a:extLst>
              <a:ext uri="{FF2B5EF4-FFF2-40B4-BE49-F238E27FC236}">
                <a16:creationId xmlns:a16="http://schemas.microsoft.com/office/drawing/2014/main" id="{3118E389-0DBC-4E1D-BDAA-3F52DAFD4FBA}"/>
              </a:ext>
            </a:extLst>
          </p:cNvPr>
          <p:cNvSpPr>
            <a:spLocks noGrp="1"/>
          </p:cNvSpPr>
          <p:nvPr>
            <p:ph type="title"/>
          </p:nvPr>
        </p:nvSpPr>
        <p:spPr>
          <a:xfrm>
            <a:off x="581025" y="701675"/>
            <a:ext cx="11029950" cy="1014413"/>
          </a:xfrm>
        </p:spPr>
        <p:txBody>
          <a:bodyPr/>
          <a:lstStyle/>
          <a:p>
            <a:pPr algn="r" rtl="1"/>
            <a:r>
              <a:rPr lang="ar-EG" dirty="0"/>
              <a:t>النظرة المستقبلية</a:t>
            </a:r>
            <a:endParaRPr lang="en-GB" dirty="0"/>
          </a:p>
        </p:txBody>
      </p:sp>
      <p:sp>
        <p:nvSpPr>
          <p:cNvPr id="7" name="TextBox 6">
            <a:extLst>
              <a:ext uri="{FF2B5EF4-FFF2-40B4-BE49-F238E27FC236}">
                <a16:creationId xmlns:a16="http://schemas.microsoft.com/office/drawing/2014/main" id="{77C8EB60-2DE8-4128-9787-A299BCF40AE9}"/>
              </a:ext>
            </a:extLst>
          </p:cNvPr>
          <p:cNvSpPr txBox="1"/>
          <p:nvPr/>
        </p:nvSpPr>
        <p:spPr>
          <a:xfrm>
            <a:off x="9429135" y="1913484"/>
            <a:ext cx="2381218" cy="461665"/>
          </a:xfrm>
          <a:prstGeom prst="rect">
            <a:avLst/>
          </a:prstGeom>
          <a:noFill/>
        </p:spPr>
        <p:txBody>
          <a:bodyPr wrap="square" rtlCol="0">
            <a:spAutoFit/>
          </a:bodyPr>
          <a:lstStyle/>
          <a:p>
            <a:pPr algn="r"/>
            <a:r>
              <a:rPr lang="ar-EG" sz="2400" dirty="0"/>
              <a:t>قائمة الدخل التقديرية</a:t>
            </a:r>
            <a:endParaRPr lang="en-GB" sz="2400" dirty="0"/>
          </a:p>
        </p:txBody>
      </p:sp>
      <p:sp>
        <p:nvSpPr>
          <p:cNvPr id="10" name="TextBox 9">
            <a:extLst>
              <a:ext uri="{FF2B5EF4-FFF2-40B4-BE49-F238E27FC236}">
                <a16:creationId xmlns:a16="http://schemas.microsoft.com/office/drawing/2014/main" id="{EADA0842-CF15-4B92-8A81-6B349698BFF4}"/>
              </a:ext>
            </a:extLst>
          </p:cNvPr>
          <p:cNvSpPr txBox="1"/>
          <p:nvPr/>
        </p:nvSpPr>
        <p:spPr>
          <a:xfrm>
            <a:off x="7462982" y="6489063"/>
            <a:ext cx="4368800" cy="276999"/>
          </a:xfrm>
          <a:prstGeom prst="rect">
            <a:avLst/>
          </a:prstGeom>
          <a:noFill/>
        </p:spPr>
        <p:txBody>
          <a:bodyPr wrap="square" rtlCol="0">
            <a:spAutoFit/>
          </a:bodyPr>
          <a:lstStyle/>
          <a:p>
            <a:pPr algn="r" rtl="1"/>
            <a:r>
              <a:rPr lang="ar-EG" sz="1200" dirty="0"/>
              <a:t>المصدر: استراتيجية و خطة الشركة من 2022 حتى 2026</a:t>
            </a:r>
            <a:endParaRPr lang="en-GB" sz="1200" dirty="0"/>
          </a:p>
        </p:txBody>
      </p:sp>
      <p:graphicFrame>
        <p:nvGraphicFramePr>
          <p:cNvPr id="2" name="Table 1">
            <a:extLst>
              <a:ext uri="{FF2B5EF4-FFF2-40B4-BE49-F238E27FC236}">
                <a16:creationId xmlns:a16="http://schemas.microsoft.com/office/drawing/2014/main" id="{1862786E-1918-48C5-B2C5-3B7F863A7F84}"/>
              </a:ext>
            </a:extLst>
          </p:cNvPr>
          <p:cNvGraphicFramePr>
            <a:graphicFrameLocks noGrp="1"/>
          </p:cNvGraphicFramePr>
          <p:nvPr>
            <p:extLst>
              <p:ext uri="{D42A27DB-BD31-4B8C-83A1-F6EECF244321}">
                <p14:modId xmlns:p14="http://schemas.microsoft.com/office/powerpoint/2010/main" val="1151742679"/>
              </p:ext>
            </p:extLst>
          </p:nvPr>
        </p:nvGraphicFramePr>
        <p:xfrm>
          <a:off x="581023" y="2513160"/>
          <a:ext cx="11229330" cy="3261360"/>
        </p:xfrm>
        <a:graphic>
          <a:graphicData uri="http://schemas.openxmlformats.org/drawingml/2006/table">
            <a:tbl>
              <a:tblPr/>
              <a:tblGrid>
                <a:gridCol w="1638443">
                  <a:extLst>
                    <a:ext uri="{9D8B030D-6E8A-4147-A177-3AD203B41FA5}">
                      <a16:colId xmlns:a16="http://schemas.microsoft.com/office/drawing/2014/main" val="2460741017"/>
                    </a:ext>
                  </a:extLst>
                </a:gridCol>
                <a:gridCol w="1638443">
                  <a:extLst>
                    <a:ext uri="{9D8B030D-6E8A-4147-A177-3AD203B41FA5}">
                      <a16:colId xmlns:a16="http://schemas.microsoft.com/office/drawing/2014/main" val="3728978291"/>
                    </a:ext>
                  </a:extLst>
                </a:gridCol>
                <a:gridCol w="1638443">
                  <a:extLst>
                    <a:ext uri="{9D8B030D-6E8A-4147-A177-3AD203B41FA5}">
                      <a16:colId xmlns:a16="http://schemas.microsoft.com/office/drawing/2014/main" val="1951408304"/>
                    </a:ext>
                  </a:extLst>
                </a:gridCol>
                <a:gridCol w="1638443">
                  <a:extLst>
                    <a:ext uri="{9D8B030D-6E8A-4147-A177-3AD203B41FA5}">
                      <a16:colId xmlns:a16="http://schemas.microsoft.com/office/drawing/2014/main" val="3529652330"/>
                    </a:ext>
                  </a:extLst>
                </a:gridCol>
                <a:gridCol w="1638443">
                  <a:extLst>
                    <a:ext uri="{9D8B030D-6E8A-4147-A177-3AD203B41FA5}">
                      <a16:colId xmlns:a16="http://schemas.microsoft.com/office/drawing/2014/main" val="1634989377"/>
                    </a:ext>
                  </a:extLst>
                </a:gridCol>
                <a:gridCol w="3037115">
                  <a:extLst>
                    <a:ext uri="{9D8B030D-6E8A-4147-A177-3AD203B41FA5}">
                      <a16:colId xmlns:a16="http://schemas.microsoft.com/office/drawing/2014/main" val="1136312808"/>
                    </a:ext>
                  </a:extLst>
                </a:gridCol>
              </a:tblGrid>
              <a:tr h="233303">
                <a:tc>
                  <a:txBody>
                    <a:bodyPr/>
                    <a:lstStyle/>
                    <a:p>
                      <a:pPr algn="ctr" fontAlgn="b"/>
                      <a:r>
                        <a:rPr lang="en-GB" sz="1800" b="1" i="0" u="none" strike="noStrike">
                          <a:solidFill>
                            <a:srgbClr val="FFFFFF"/>
                          </a:solidFill>
                          <a:effectLst/>
                          <a:latin typeface="Arial" panose="020B0604020202020204" pitchFamily="34" charset="0"/>
                        </a:rPr>
                        <a:t>2026</a:t>
                      </a:r>
                    </a:p>
                  </a:txBody>
                  <a:tcPr marL="0" marR="0" marT="0" marB="0" anchor="b">
                    <a:lnL>
                      <a:noFill/>
                    </a:lnL>
                    <a:lnR>
                      <a:noFill/>
                    </a:lnR>
                    <a:lnT>
                      <a:noFill/>
                    </a:lnT>
                    <a:lnB>
                      <a:noFill/>
                    </a:lnB>
                    <a:solidFill>
                      <a:srgbClr val="4472C4"/>
                    </a:solidFill>
                  </a:tcPr>
                </a:tc>
                <a:tc>
                  <a:txBody>
                    <a:bodyPr/>
                    <a:lstStyle/>
                    <a:p>
                      <a:pPr algn="ctr" fontAlgn="b"/>
                      <a:r>
                        <a:rPr lang="en-GB" sz="1800" b="1" i="0" u="none" strike="noStrike">
                          <a:solidFill>
                            <a:srgbClr val="FFFFFF"/>
                          </a:solidFill>
                          <a:effectLst/>
                          <a:latin typeface="Arial" panose="020B0604020202020204" pitchFamily="34" charset="0"/>
                        </a:rPr>
                        <a:t>2025</a:t>
                      </a:r>
                    </a:p>
                  </a:txBody>
                  <a:tcPr marL="0" marR="0" marT="0" marB="0" anchor="b">
                    <a:lnL>
                      <a:noFill/>
                    </a:lnL>
                    <a:lnR>
                      <a:noFill/>
                    </a:lnR>
                    <a:lnT>
                      <a:noFill/>
                    </a:lnT>
                    <a:lnB>
                      <a:noFill/>
                    </a:lnB>
                    <a:solidFill>
                      <a:srgbClr val="4472C4"/>
                    </a:solidFill>
                  </a:tcPr>
                </a:tc>
                <a:tc>
                  <a:txBody>
                    <a:bodyPr/>
                    <a:lstStyle/>
                    <a:p>
                      <a:pPr algn="ctr" fontAlgn="b"/>
                      <a:r>
                        <a:rPr lang="en-GB" sz="1800" b="1" i="0" u="none" strike="noStrike">
                          <a:solidFill>
                            <a:srgbClr val="FFFFFF"/>
                          </a:solidFill>
                          <a:effectLst/>
                          <a:latin typeface="Arial" panose="020B0604020202020204" pitchFamily="34" charset="0"/>
                        </a:rPr>
                        <a:t>2024</a:t>
                      </a:r>
                    </a:p>
                  </a:txBody>
                  <a:tcPr marL="0" marR="0" marT="0" marB="0" anchor="b">
                    <a:lnL>
                      <a:noFill/>
                    </a:lnL>
                    <a:lnR>
                      <a:noFill/>
                    </a:lnR>
                    <a:lnT>
                      <a:noFill/>
                    </a:lnT>
                    <a:lnB>
                      <a:noFill/>
                    </a:lnB>
                    <a:solidFill>
                      <a:srgbClr val="4472C4"/>
                    </a:solidFill>
                  </a:tcPr>
                </a:tc>
                <a:tc>
                  <a:txBody>
                    <a:bodyPr/>
                    <a:lstStyle/>
                    <a:p>
                      <a:pPr algn="ctr" fontAlgn="b"/>
                      <a:r>
                        <a:rPr lang="en-GB" sz="1800" b="1" i="0" u="none" strike="noStrike">
                          <a:solidFill>
                            <a:srgbClr val="FFFFFF"/>
                          </a:solidFill>
                          <a:effectLst/>
                          <a:latin typeface="Arial" panose="020B0604020202020204" pitchFamily="34" charset="0"/>
                        </a:rPr>
                        <a:t>2023</a:t>
                      </a:r>
                    </a:p>
                  </a:txBody>
                  <a:tcPr marL="0" marR="0" marT="0" marB="0" anchor="b">
                    <a:lnL>
                      <a:noFill/>
                    </a:lnL>
                    <a:lnR>
                      <a:noFill/>
                    </a:lnR>
                    <a:lnT>
                      <a:noFill/>
                    </a:lnT>
                    <a:lnB>
                      <a:noFill/>
                    </a:lnB>
                    <a:solidFill>
                      <a:srgbClr val="4472C4"/>
                    </a:solidFill>
                  </a:tcPr>
                </a:tc>
                <a:tc>
                  <a:txBody>
                    <a:bodyPr/>
                    <a:lstStyle/>
                    <a:p>
                      <a:pPr algn="ctr" fontAlgn="b"/>
                      <a:r>
                        <a:rPr lang="en-GB" sz="1800" b="1" i="0" u="none" strike="noStrike">
                          <a:solidFill>
                            <a:srgbClr val="FFFFFF"/>
                          </a:solidFill>
                          <a:effectLst/>
                          <a:latin typeface="Arial" panose="020B0604020202020204" pitchFamily="34" charset="0"/>
                        </a:rPr>
                        <a:t>2022</a:t>
                      </a:r>
                    </a:p>
                  </a:txBody>
                  <a:tcPr marL="0" marR="0" marT="0" marB="0" anchor="b">
                    <a:lnL>
                      <a:noFill/>
                    </a:lnL>
                    <a:lnR>
                      <a:noFill/>
                    </a:lnR>
                    <a:lnT>
                      <a:noFill/>
                    </a:lnT>
                    <a:lnB>
                      <a:noFill/>
                    </a:lnB>
                    <a:solidFill>
                      <a:srgbClr val="4472C4"/>
                    </a:solidFill>
                  </a:tcPr>
                </a:tc>
                <a:tc>
                  <a:txBody>
                    <a:bodyPr/>
                    <a:lstStyle/>
                    <a:p>
                      <a:pPr algn="l" fontAlgn="b"/>
                      <a:endParaRPr lang="en-GB" sz="1800" b="0" i="0" u="none" strike="noStrike" dirty="0">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193481414"/>
                  </a:ext>
                </a:extLst>
              </a:tr>
              <a:tr h="466605">
                <a:tc>
                  <a:txBody>
                    <a:bodyPr/>
                    <a:lstStyle/>
                    <a:p>
                      <a:pPr algn="ctr" fontAlgn="b"/>
                      <a:r>
                        <a:rPr lang="en-GB" sz="1800" b="0" i="0" u="none" strike="noStrike" dirty="0">
                          <a:effectLst/>
                          <a:latin typeface="Arial" panose="020B0604020202020204" pitchFamily="34" charset="0"/>
                        </a:rPr>
                        <a:t>          9,000,000 </a:t>
                      </a:r>
                    </a:p>
                  </a:txBody>
                  <a:tcPr marL="0" marR="0" marT="0" marB="0" anchor="b">
                    <a:lnL>
                      <a:noFill/>
                    </a:lnL>
                    <a:lnR>
                      <a:noFill/>
                    </a:lnR>
                    <a:lnT>
                      <a:noFill/>
                    </a:lnT>
                    <a:lnB>
                      <a:noFill/>
                    </a:lnB>
                  </a:tcPr>
                </a:tc>
                <a:tc>
                  <a:txBody>
                    <a:bodyPr/>
                    <a:lstStyle/>
                    <a:p>
                      <a:pPr algn="ctr" fontAlgn="b"/>
                      <a:r>
                        <a:rPr lang="en-GB" sz="1800" b="0" i="0" u="none" strike="noStrike" dirty="0">
                          <a:effectLst/>
                          <a:latin typeface="Arial" panose="020B0604020202020204" pitchFamily="34" charset="0"/>
                        </a:rPr>
                        <a:t>          9,000,000 </a:t>
                      </a:r>
                    </a:p>
                  </a:txBody>
                  <a:tcPr marL="0" marR="0" marT="0" marB="0" anchor="b">
                    <a:lnL>
                      <a:noFill/>
                    </a:lnL>
                    <a:lnR>
                      <a:noFill/>
                    </a:lnR>
                    <a:lnT>
                      <a:noFill/>
                    </a:lnT>
                    <a:lnB>
                      <a:noFill/>
                    </a:lnB>
                  </a:tcPr>
                </a:tc>
                <a:tc>
                  <a:txBody>
                    <a:bodyPr/>
                    <a:lstStyle/>
                    <a:p>
                      <a:pPr algn="ctr" fontAlgn="b"/>
                      <a:r>
                        <a:rPr lang="en-GB" sz="1800" b="0" i="0" u="none" strike="noStrike">
                          <a:effectLst/>
                          <a:latin typeface="Arial" panose="020B0604020202020204" pitchFamily="34" charset="0"/>
                        </a:rPr>
                        <a:t>          9,000,000 </a:t>
                      </a:r>
                    </a:p>
                  </a:txBody>
                  <a:tcPr marL="0" marR="0" marT="0" marB="0" anchor="b">
                    <a:lnL>
                      <a:noFill/>
                    </a:lnL>
                    <a:lnR>
                      <a:noFill/>
                    </a:lnR>
                    <a:lnT>
                      <a:noFill/>
                    </a:lnT>
                    <a:lnB>
                      <a:noFill/>
                    </a:lnB>
                  </a:tcPr>
                </a:tc>
                <a:tc>
                  <a:txBody>
                    <a:bodyPr/>
                    <a:lstStyle/>
                    <a:p>
                      <a:pPr algn="ctr" fontAlgn="b"/>
                      <a:r>
                        <a:rPr lang="en-GB" sz="1800" b="0" i="0" u="none" strike="noStrike">
                          <a:effectLst/>
                          <a:latin typeface="Arial" panose="020B0604020202020204" pitchFamily="34" charset="0"/>
                        </a:rPr>
                        <a:t>          9,000,000 </a:t>
                      </a:r>
                    </a:p>
                  </a:txBody>
                  <a:tcPr marL="0" marR="0" marT="0" marB="0" anchor="b">
                    <a:lnL>
                      <a:noFill/>
                    </a:lnL>
                    <a:lnR>
                      <a:noFill/>
                    </a:lnR>
                    <a:lnT>
                      <a:noFill/>
                    </a:lnT>
                    <a:lnB>
                      <a:noFill/>
                    </a:lnB>
                  </a:tcPr>
                </a:tc>
                <a:tc>
                  <a:txBody>
                    <a:bodyPr/>
                    <a:lstStyle/>
                    <a:p>
                      <a:pPr algn="ctr" fontAlgn="b"/>
                      <a:r>
                        <a:rPr lang="en-GB" sz="1800" b="0" i="0" u="none" strike="noStrike">
                          <a:effectLst/>
                          <a:latin typeface="Arial" panose="020B0604020202020204" pitchFamily="34" charset="0"/>
                        </a:rPr>
                        <a:t>          9,000,000 </a:t>
                      </a:r>
                    </a:p>
                  </a:txBody>
                  <a:tcPr marL="0" marR="0" marT="0" marB="0" anchor="b">
                    <a:lnL>
                      <a:noFill/>
                    </a:lnL>
                    <a:lnR>
                      <a:noFill/>
                    </a:lnR>
                    <a:lnT>
                      <a:noFill/>
                    </a:lnT>
                    <a:lnB>
                      <a:noFill/>
                    </a:lnB>
                  </a:tcPr>
                </a:tc>
                <a:tc>
                  <a:txBody>
                    <a:bodyPr/>
                    <a:lstStyle/>
                    <a:p>
                      <a:pPr algn="r" rtl="1" fontAlgn="b"/>
                      <a:r>
                        <a:rPr lang="ar-EG" sz="2200" b="1" i="0" u="none" strike="noStrike" dirty="0">
                          <a:effectLst/>
                          <a:latin typeface="Arial" panose="020B0604020202020204" pitchFamily="34" charset="0"/>
                        </a:rPr>
                        <a:t>إجمالي الإيرادات</a:t>
                      </a:r>
                    </a:p>
                  </a:txBody>
                  <a:tcPr marL="0" marR="0" marT="0" marB="0" anchor="b">
                    <a:lnL>
                      <a:noFill/>
                    </a:lnL>
                    <a:lnR>
                      <a:noFill/>
                    </a:lnR>
                    <a:lnT>
                      <a:noFill/>
                    </a:lnT>
                    <a:lnB>
                      <a:noFill/>
                    </a:lnB>
                  </a:tcPr>
                </a:tc>
                <a:extLst>
                  <a:ext uri="{0D108BD9-81ED-4DB2-BD59-A6C34878D82A}">
                    <a16:rowId xmlns:a16="http://schemas.microsoft.com/office/drawing/2014/main" val="4122208741"/>
                  </a:ext>
                </a:extLst>
              </a:tr>
              <a:tr h="466605">
                <a:tc>
                  <a:txBody>
                    <a:bodyPr/>
                    <a:lstStyle/>
                    <a:p>
                      <a:pPr algn="ctr" fontAlgn="b"/>
                      <a:r>
                        <a:rPr lang="en-GB" sz="1800" b="0" i="0" u="none" strike="noStrike">
                          <a:effectLst/>
                          <a:latin typeface="Arial" panose="020B0604020202020204" pitchFamily="34" charset="0"/>
                        </a:rPr>
                        <a:t>          5,000,000 </a:t>
                      </a:r>
                    </a:p>
                  </a:txBody>
                  <a:tcPr marL="0" marR="0" marT="0" marB="0" anchor="b">
                    <a:lnL>
                      <a:noFill/>
                    </a:lnL>
                    <a:lnR>
                      <a:noFill/>
                    </a:lnR>
                    <a:lnT>
                      <a:noFill/>
                    </a:lnT>
                    <a:lnB w="6350" cap="flat" cmpd="sng" algn="ctr">
                      <a:solidFill>
                        <a:srgbClr val="4472C4"/>
                      </a:solidFill>
                      <a:prstDash val="solid"/>
                      <a:round/>
                      <a:headEnd type="none" w="med" len="med"/>
                      <a:tailEnd type="none" w="med" len="med"/>
                    </a:lnB>
                  </a:tcPr>
                </a:tc>
                <a:tc>
                  <a:txBody>
                    <a:bodyPr/>
                    <a:lstStyle/>
                    <a:p>
                      <a:pPr algn="ctr" fontAlgn="b"/>
                      <a:r>
                        <a:rPr lang="en-GB" sz="1800" b="0" i="0" u="none" strike="noStrike" dirty="0">
                          <a:effectLst/>
                          <a:latin typeface="Arial" panose="020B0604020202020204" pitchFamily="34" charset="0"/>
                        </a:rPr>
                        <a:t>          5,000,000 </a:t>
                      </a:r>
                    </a:p>
                  </a:txBody>
                  <a:tcPr marL="0" marR="0" marT="0" marB="0" anchor="b">
                    <a:lnL>
                      <a:noFill/>
                    </a:lnL>
                    <a:lnR>
                      <a:noFill/>
                    </a:lnR>
                    <a:lnT>
                      <a:noFill/>
                    </a:lnT>
                    <a:lnB w="6350" cap="flat" cmpd="sng" algn="ctr">
                      <a:solidFill>
                        <a:srgbClr val="4472C4"/>
                      </a:solidFill>
                      <a:prstDash val="solid"/>
                      <a:round/>
                      <a:headEnd type="none" w="med" len="med"/>
                      <a:tailEnd type="none" w="med" len="med"/>
                    </a:lnB>
                  </a:tcPr>
                </a:tc>
                <a:tc>
                  <a:txBody>
                    <a:bodyPr/>
                    <a:lstStyle/>
                    <a:p>
                      <a:pPr algn="ctr" fontAlgn="b"/>
                      <a:r>
                        <a:rPr lang="en-GB" sz="1800" b="0" i="0" u="none" strike="noStrike" dirty="0">
                          <a:effectLst/>
                          <a:latin typeface="Arial" panose="020B0604020202020204" pitchFamily="34" charset="0"/>
                        </a:rPr>
                        <a:t>          5,000,000 </a:t>
                      </a:r>
                    </a:p>
                  </a:txBody>
                  <a:tcPr marL="0" marR="0" marT="0" marB="0" anchor="b">
                    <a:lnL>
                      <a:noFill/>
                    </a:lnL>
                    <a:lnR>
                      <a:noFill/>
                    </a:lnR>
                    <a:lnT>
                      <a:noFill/>
                    </a:lnT>
                    <a:lnB w="6350" cap="flat" cmpd="sng" algn="ctr">
                      <a:solidFill>
                        <a:srgbClr val="4472C4"/>
                      </a:solidFill>
                      <a:prstDash val="solid"/>
                      <a:round/>
                      <a:headEnd type="none" w="med" len="med"/>
                      <a:tailEnd type="none" w="med" len="med"/>
                    </a:lnB>
                  </a:tcPr>
                </a:tc>
                <a:tc>
                  <a:txBody>
                    <a:bodyPr/>
                    <a:lstStyle/>
                    <a:p>
                      <a:pPr algn="ctr" fontAlgn="b"/>
                      <a:r>
                        <a:rPr lang="en-GB" sz="1800" b="0" i="0" u="none" strike="noStrike" dirty="0">
                          <a:effectLst/>
                          <a:latin typeface="Arial" panose="020B0604020202020204" pitchFamily="34" charset="0"/>
                        </a:rPr>
                        <a:t>          5,000,000 </a:t>
                      </a:r>
                    </a:p>
                  </a:txBody>
                  <a:tcPr marL="0" marR="0" marT="0" marB="0" anchor="b">
                    <a:lnL>
                      <a:noFill/>
                    </a:lnL>
                    <a:lnR>
                      <a:noFill/>
                    </a:lnR>
                    <a:lnT>
                      <a:noFill/>
                    </a:lnT>
                    <a:lnB w="6350" cap="flat" cmpd="sng" algn="ctr">
                      <a:solidFill>
                        <a:srgbClr val="4472C4"/>
                      </a:solidFill>
                      <a:prstDash val="solid"/>
                      <a:round/>
                      <a:headEnd type="none" w="med" len="med"/>
                      <a:tailEnd type="none" w="med" len="med"/>
                    </a:lnB>
                  </a:tcPr>
                </a:tc>
                <a:tc>
                  <a:txBody>
                    <a:bodyPr/>
                    <a:lstStyle/>
                    <a:p>
                      <a:pPr algn="ctr" fontAlgn="b"/>
                      <a:r>
                        <a:rPr lang="en-GB" sz="1800" b="0" i="0" u="none" strike="noStrike" dirty="0">
                          <a:effectLst/>
                          <a:latin typeface="Arial" panose="020B0604020202020204" pitchFamily="34" charset="0"/>
                        </a:rPr>
                        <a:t>          5,000,000 </a:t>
                      </a:r>
                    </a:p>
                  </a:txBody>
                  <a:tcPr marL="0" marR="0" marT="0" marB="0" anchor="b">
                    <a:lnL>
                      <a:noFill/>
                    </a:lnL>
                    <a:lnR>
                      <a:noFill/>
                    </a:lnR>
                    <a:lnT>
                      <a:noFill/>
                    </a:lnT>
                    <a:lnB w="6350" cap="flat" cmpd="sng" algn="ctr">
                      <a:solidFill>
                        <a:srgbClr val="4472C4"/>
                      </a:solidFill>
                      <a:prstDash val="solid"/>
                      <a:round/>
                      <a:headEnd type="none" w="med" len="med"/>
                      <a:tailEnd type="none" w="med" len="med"/>
                    </a:lnB>
                  </a:tcPr>
                </a:tc>
                <a:tc>
                  <a:txBody>
                    <a:bodyPr/>
                    <a:lstStyle/>
                    <a:p>
                      <a:pPr algn="r" rtl="1" fontAlgn="b"/>
                      <a:r>
                        <a:rPr lang="ar-EG" sz="2200" b="1" i="0" u="none" strike="noStrike" dirty="0">
                          <a:effectLst/>
                          <a:latin typeface="Arial" panose="020B0604020202020204" pitchFamily="34" charset="0"/>
                        </a:rPr>
                        <a:t>تكلفة المبيعات</a:t>
                      </a:r>
                    </a:p>
                  </a:txBody>
                  <a:tcPr marL="0" marR="0" marT="0" marB="0" anchor="b">
                    <a:lnL>
                      <a:noFill/>
                    </a:lnL>
                    <a:lnR>
                      <a:noFill/>
                    </a:lnR>
                    <a:lnT>
                      <a:noFill/>
                    </a:lnT>
                    <a:lnB>
                      <a:noFill/>
                    </a:lnB>
                  </a:tcPr>
                </a:tc>
                <a:extLst>
                  <a:ext uri="{0D108BD9-81ED-4DB2-BD59-A6C34878D82A}">
                    <a16:rowId xmlns:a16="http://schemas.microsoft.com/office/drawing/2014/main" val="4098319588"/>
                  </a:ext>
                </a:extLst>
              </a:tr>
              <a:tr h="285148">
                <a:tc>
                  <a:txBody>
                    <a:bodyPr/>
                    <a:lstStyle/>
                    <a:p>
                      <a:pPr algn="l" fontAlgn="b"/>
                      <a:r>
                        <a:rPr lang="en-GB" sz="1800" b="1" i="0" u="none" strike="noStrike">
                          <a:solidFill>
                            <a:srgbClr val="000000"/>
                          </a:solidFill>
                          <a:effectLst/>
                          <a:latin typeface="Calibri" panose="020F0502020204030204" pitchFamily="34" charset="0"/>
                        </a:rPr>
                        <a:t>             4,000,000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4,000,000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l" fontAlgn="b"/>
                      <a:r>
                        <a:rPr lang="en-GB" sz="1800" b="1" i="0" u="none" strike="noStrike" dirty="0">
                          <a:solidFill>
                            <a:srgbClr val="000000"/>
                          </a:solidFill>
                          <a:effectLst/>
                          <a:latin typeface="Calibri" panose="020F0502020204030204" pitchFamily="34" charset="0"/>
                        </a:rPr>
                        <a:t>             4,000,000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4,000,000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4,000,000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r" rtl="1" fontAlgn="b"/>
                      <a:r>
                        <a:rPr lang="ar-EG" sz="2200" b="1" i="0" u="none" strike="noStrike" dirty="0">
                          <a:effectLst/>
                          <a:latin typeface="Arial" panose="020B0604020202020204" pitchFamily="34" charset="0"/>
                        </a:rPr>
                        <a:t>مجمل الربح</a:t>
                      </a:r>
                    </a:p>
                  </a:txBody>
                  <a:tcPr marL="0" marR="0" marT="0" marB="0" anchor="b">
                    <a:lnL>
                      <a:noFill/>
                    </a:lnL>
                    <a:lnR>
                      <a:noFill/>
                    </a:lnR>
                    <a:lnT>
                      <a:noFill/>
                    </a:lnT>
                    <a:lnB>
                      <a:noFill/>
                    </a:lnB>
                  </a:tcPr>
                </a:tc>
                <a:extLst>
                  <a:ext uri="{0D108BD9-81ED-4DB2-BD59-A6C34878D82A}">
                    <a16:rowId xmlns:a16="http://schemas.microsoft.com/office/drawing/2014/main" val="3179666306"/>
                  </a:ext>
                </a:extLst>
              </a:tr>
              <a:tr h="466605">
                <a:tc>
                  <a:txBody>
                    <a:bodyPr/>
                    <a:lstStyle/>
                    <a:p>
                      <a:pPr algn="ctr" fontAlgn="b"/>
                      <a:r>
                        <a:rPr lang="en-GB" sz="1800" b="0" i="0" u="none" strike="noStrike" dirty="0">
                          <a:effectLst/>
                          <a:latin typeface="Arial" panose="020B0604020202020204" pitchFamily="34" charset="0"/>
                        </a:rPr>
                        <a:t>          1,500,000 </a:t>
                      </a:r>
                    </a:p>
                  </a:txBody>
                  <a:tcPr marL="0" marR="0" marT="0" marB="0" anchor="b">
                    <a:lnL>
                      <a:noFill/>
                    </a:lnL>
                    <a:lnR>
                      <a:noFill/>
                    </a:lnR>
                    <a:lnT w="25400" cap="flat" cmpd="dbl"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GB" sz="1800" b="0" i="0" u="none" strike="noStrike" dirty="0">
                          <a:effectLst/>
                          <a:latin typeface="Arial" panose="020B0604020202020204" pitchFamily="34" charset="0"/>
                        </a:rPr>
                        <a:t>          1,500,000 </a:t>
                      </a:r>
                    </a:p>
                  </a:txBody>
                  <a:tcPr marL="0" marR="0" marT="0" marB="0" anchor="b">
                    <a:lnL>
                      <a:noFill/>
                    </a:lnL>
                    <a:lnR>
                      <a:noFill/>
                    </a:lnR>
                    <a:lnT w="25400" cap="flat" cmpd="dbl"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GB" sz="1800" b="0" i="0" u="none" strike="noStrike" dirty="0">
                          <a:effectLst/>
                          <a:latin typeface="Arial" panose="020B0604020202020204" pitchFamily="34" charset="0"/>
                        </a:rPr>
                        <a:t>          1,500,000 </a:t>
                      </a:r>
                    </a:p>
                  </a:txBody>
                  <a:tcPr marL="0" marR="0" marT="0" marB="0" anchor="b">
                    <a:lnL>
                      <a:noFill/>
                    </a:lnL>
                    <a:lnR>
                      <a:noFill/>
                    </a:lnR>
                    <a:lnT w="25400" cap="flat" cmpd="dbl"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GB" sz="1800" b="0" i="0" u="none" strike="noStrike" dirty="0">
                          <a:effectLst/>
                          <a:latin typeface="Arial" panose="020B0604020202020204" pitchFamily="34" charset="0"/>
                        </a:rPr>
                        <a:t>          1,500,000 </a:t>
                      </a:r>
                    </a:p>
                  </a:txBody>
                  <a:tcPr marL="0" marR="0" marT="0" marB="0" anchor="b">
                    <a:lnL>
                      <a:noFill/>
                    </a:lnL>
                    <a:lnR>
                      <a:noFill/>
                    </a:lnR>
                    <a:lnT w="25400" cap="flat" cmpd="dbl"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ctr" fontAlgn="b"/>
                      <a:r>
                        <a:rPr lang="en-GB" sz="1800" b="0" i="0" u="none" strike="noStrike" dirty="0">
                          <a:effectLst/>
                          <a:latin typeface="Arial" panose="020B0604020202020204" pitchFamily="34" charset="0"/>
                        </a:rPr>
                        <a:t>          1,500,000 </a:t>
                      </a:r>
                    </a:p>
                  </a:txBody>
                  <a:tcPr marL="0" marR="0" marT="0" marB="0" anchor="b">
                    <a:lnL>
                      <a:noFill/>
                    </a:lnL>
                    <a:lnR>
                      <a:noFill/>
                    </a:lnR>
                    <a:lnT w="25400" cap="flat" cmpd="dbl"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r" rtl="1" fontAlgn="b"/>
                      <a:r>
                        <a:rPr lang="ar-EG" sz="2200" b="1" i="0" u="none" strike="noStrike" dirty="0">
                          <a:effectLst/>
                          <a:latin typeface="Arial" panose="020B0604020202020204" pitchFamily="34" charset="0"/>
                        </a:rPr>
                        <a:t>مصروفات عمومية و إدارية</a:t>
                      </a:r>
                    </a:p>
                  </a:txBody>
                  <a:tcPr marL="0" marR="0" marT="0" marB="0" anchor="b">
                    <a:lnL>
                      <a:noFill/>
                    </a:lnL>
                    <a:lnR>
                      <a:noFill/>
                    </a:lnR>
                    <a:lnT>
                      <a:noFill/>
                    </a:lnT>
                    <a:lnB>
                      <a:noFill/>
                    </a:lnB>
                  </a:tcPr>
                </a:tc>
                <a:extLst>
                  <a:ext uri="{0D108BD9-81ED-4DB2-BD59-A6C34878D82A}">
                    <a16:rowId xmlns:a16="http://schemas.microsoft.com/office/drawing/2014/main" val="481383739"/>
                  </a:ext>
                </a:extLst>
              </a:tr>
              <a:tr h="570296">
                <a:tc>
                  <a:txBody>
                    <a:bodyPr/>
                    <a:lstStyle/>
                    <a:p>
                      <a:pPr algn="l" fontAlgn="b"/>
                      <a:r>
                        <a:rPr lang="en-GB" sz="1800" b="1" i="0" u="none" strike="noStrike">
                          <a:solidFill>
                            <a:srgbClr val="000000"/>
                          </a:solidFill>
                          <a:effectLst/>
                          <a:latin typeface="Calibri" panose="020F0502020204030204" pitchFamily="34" charset="0"/>
                        </a:rPr>
                        <a:t>             2,500,000 </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2,500,000 </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2,500,000 </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2,500,000 </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2,500,000 </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r" rtl="1" fontAlgn="b"/>
                      <a:r>
                        <a:rPr lang="ar-EG" sz="2200" b="1" i="0" u="none" strike="noStrike" dirty="0">
                          <a:effectLst/>
                          <a:latin typeface="Arial" panose="020B0604020202020204" pitchFamily="34" charset="0"/>
                        </a:rPr>
                        <a:t>صافي الربح قبل ضريبة الدخل و الفوائد</a:t>
                      </a:r>
                    </a:p>
                  </a:txBody>
                  <a:tcPr marL="0" marR="0" marT="0" marB="0" anchor="b">
                    <a:lnL>
                      <a:noFill/>
                    </a:lnL>
                    <a:lnR>
                      <a:noFill/>
                    </a:lnR>
                    <a:lnT>
                      <a:noFill/>
                    </a:lnT>
                    <a:lnB>
                      <a:noFill/>
                    </a:lnB>
                  </a:tcPr>
                </a:tc>
                <a:extLst>
                  <a:ext uri="{0D108BD9-81ED-4DB2-BD59-A6C34878D82A}">
                    <a16:rowId xmlns:a16="http://schemas.microsoft.com/office/drawing/2014/main" val="1575301457"/>
                  </a:ext>
                </a:extLst>
              </a:tr>
              <a:tr h="285148">
                <a:tc>
                  <a:txBody>
                    <a:bodyPr/>
                    <a:lstStyle/>
                    <a:p>
                      <a:pPr algn="l" fontAlgn="b"/>
                      <a:r>
                        <a:rPr lang="en-GB" sz="1800" b="1" i="0" u="none" strike="noStrike">
                          <a:solidFill>
                            <a:srgbClr val="000000"/>
                          </a:solidFill>
                          <a:effectLst/>
                          <a:latin typeface="Calibri" panose="020F0502020204030204" pitchFamily="34" charset="0"/>
                        </a:rPr>
                        <a:t>             2,500,000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2,500,000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2,500,000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2,500,000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l" fontAlgn="b"/>
                      <a:r>
                        <a:rPr lang="en-GB" sz="1800" b="1" i="0" u="none" strike="noStrike" dirty="0">
                          <a:solidFill>
                            <a:srgbClr val="000000"/>
                          </a:solidFill>
                          <a:effectLst/>
                          <a:latin typeface="Calibri" panose="020F0502020204030204" pitchFamily="34" charset="0"/>
                        </a:rPr>
                        <a:t>             2,500,000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r" rtl="1" fontAlgn="b"/>
                      <a:r>
                        <a:rPr lang="ar-EG" sz="2200" b="1" i="0" u="none" strike="noStrike" dirty="0">
                          <a:effectLst/>
                          <a:latin typeface="Arial" panose="020B0604020202020204" pitchFamily="34" charset="0"/>
                        </a:rPr>
                        <a:t>صافي الربح قبل ضريبة الدخل</a:t>
                      </a:r>
                    </a:p>
                  </a:txBody>
                  <a:tcPr marL="0" marR="0" marT="0" marB="0" anchor="b">
                    <a:lnL>
                      <a:noFill/>
                    </a:lnL>
                    <a:lnR>
                      <a:noFill/>
                    </a:lnR>
                    <a:lnT>
                      <a:noFill/>
                    </a:lnT>
                    <a:lnB>
                      <a:noFill/>
                    </a:lnB>
                  </a:tcPr>
                </a:tc>
                <a:extLst>
                  <a:ext uri="{0D108BD9-81ED-4DB2-BD59-A6C34878D82A}">
                    <a16:rowId xmlns:a16="http://schemas.microsoft.com/office/drawing/2014/main" val="2838156333"/>
                  </a:ext>
                </a:extLst>
              </a:tr>
            </a:tbl>
          </a:graphicData>
        </a:graphic>
      </p:graphicFrame>
    </p:spTree>
    <p:extLst>
      <p:ext uri="{BB962C8B-B14F-4D97-AF65-F5344CB8AC3E}">
        <p14:creationId xmlns:p14="http://schemas.microsoft.com/office/powerpoint/2010/main" val="2013905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85C1A40-9270-4D06-92BE-75ECF0CE99DB}"/>
              </a:ext>
            </a:extLst>
          </p:cNvPr>
          <p:cNvSpPr>
            <a:spLocks noGrp="1"/>
          </p:cNvSpPr>
          <p:nvPr>
            <p:ph type="sldNum" sz="quarter" idx="12"/>
          </p:nvPr>
        </p:nvSpPr>
        <p:spPr/>
        <p:txBody>
          <a:bodyPr/>
          <a:lstStyle/>
          <a:p>
            <a:fld id="{3A30D0D0-614C-419E-8901-829FD58D57AD}" type="slidenum">
              <a:rPr lang="en-GB" smtClean="0"/>
              <a:t>7</a:t>
            </a:fld>
            <a:endParaRPr lang="en-GB"/>
          </a:p>
        </p:txBody>
      </p:sp>
      <p:sp>
        <p:nvSpPr>
          <p:cNvPr id="6" name="Title 1">
            <a:extLst>
              <a:ext uri="{FF2B5EF4-FFF2-40B4-BE49-F238E27FC236}">
                <a16:creationId xmlns:a16="http://schemas.microsoft.com/office/drawing/2014/main" id="{3118E389-0DBC-4E1D-BDAA-3F52DAFD4FBA}"/>
              </a:ext>
            </a:extLst>
          </p:cNvPr>
          <p:cNvSpPr>
            <a:spLocks noGrp="1"/>
          </p:cNvSpPr>
          <p:nvPr>
            <p:ph type="title"/>
          </p:nvPr>
        </p:nvSpPr>
        <p:spPr>
          <a:xfrm>
            <a:off x="581025" y="701675"/>
            <a:ext cx="11029950" cy="1014413"/>
          </a:xfrm>
        </p:spPr>
        <p:txBody>
          <a:bodyPr/>
          <a:lstStyle/>
          <a:p>
            <a:pPr algn="r" rtl="1"/>
            <a:r>
              <a:rPr lang="ar-EG" dirty="0"/>
              <a:t>النظرة المستقبلية</a:t>
            </a:r>
            <a:endParaRPr lang="en-GB" dirty="0"/>
          </a:p>
        </p:txBody>
      </p:sp>
      <p:sp>
        <p:nvSpPr>
          <p:cNvPr id="7" name="TextBox 6">
            <a:extLst>
              <a:ext uri="{FF2B5EF4-FFF2-40B4-BE49-F238E27FC236}">
                <a16:creationId xmlns:a16="http://schemas.microsoft.com/office/drawing/2014/main" id="{77C8EB60-2DE8-4128-9787-A299BCF40AE9}"/>
              </a:ext>
            </a:extLst>
          </p:cNvPr>
          <p:cNvSpPr txBox="1"/>
          <p:nvPr/>
        </p:nvSpPr>
        <p:spPr>
          <a:xfrm>
            <a:off x="9263921" y="1913484"/>
            <a:ext cx="2546432" cy="461665"/>
          </a:xfrm>
          <a:prstGeom prst="rect">
            <a:avLst/>
          </a:prstGeom>
          <a:noFill/>
        </p:spPr>
        <p:txBody>
          <a:bodyPr wrap="square" rtlCol="0">
            <a:spAutoFit/>
          </a:bodyPr>
          <a:lstStyle/>
          <a:p>
            <a:pPr algn="r"/>
            <a:r>
              <a:rPr lang="ar-EG" sz="2400" dirty="0"/>
              <a:t>قائمة المركز المالي التقديرية</a:t>
            </a:r>
            <a:endParaRPr lang="en-GB" sz="2400" dirty="0"/>
          </a:p>
        </p:txBody>
      </p:sp>
      <p:sp>
        <p:nvSpPr>
          <p:cNvPr id="10" name="TextBox 9">
            <a:extLst>
              <a:ext uri="{FF2B5EF4-FFF2-40B4-BE49-F238E27FC236}">
                <a16:creationId xmlns:a16="http://schemas.microsoft.com/office/drawing/2014/main" id="{EADA0842-CF15-4B92-8A81-6B349698BFF4}"/>
              </a:ext>
            </a:extLst>
          </p:cNvPr>
          <p:cNvSpPr txBox="1"/>
          <p:nvPr/>
        </p:nvSpPr>
        <p:spPr>
          <a:xfrm>
            <a:off x="7462982" y="6489063"/>
            <a:ext cx="4368800" cy="276999"/>
          </a:xfrm>
          <a:prstGeom prst="rect">
            <a:avLst/>
          </a:prstGeom>
          <a:noFill/>
        </p:spPr>
        <p:txBody>
          <a:bodyPr wrap="square" rtlCol="0">
            <a:spAutoFit/>
          </a:bodyPr>
          <a:lstStyle/>
          <a:p>
            <a:pPr algn="r" rtl="1"/>
            <a:r>
              <a:rPr lang="ar-EG" sz="1200" dirty="0"/>
              <a:t>المصدر: استراتيجية و خطة الشركة من 2022 حتى 2026</a:t>
            </a:r>
            <a:endParaRPr lang="en-GB" sz="1200" dirty="0"/>
          </a:p>
        </p:txBody>
      </p:sp>
      <p:graphicFrame>
        <p:nvGraphicFramePr>
          <p:cNvPr id="3" name="Table 2">
            <a:extLst>
              <a:ext uri="{FF2B5EF4-FFF2-40B4-BE49-F238E27FC236}">
                <a16:creationId xmlns:a16="http://schemas.microsoft.com/office/drawing/2014/main" id="{27A4D8B9-DFF3-4687-9254-628ABC09AA49}"/>
              </a:ext>
            </a:extLst>
          </p:cNvPr>
          <p:cNvGraphicFramePr>
            <a:graphicFrameLocks noGrp="1"/>
          </p:cNvGraphicFramePr>
          <p:nvPr>
            <p:extLst>
              <p:ext uri="{D42A27DB-BD31-4B8C-83A1-F6EECF244321}">
                <p14:modId xmlns:p14="http://schemas.microsoft.com/office/powerpoint/2010/main" val="3436463046"/>
              </p:ext>
            </p:extLst>
          </p:nvPr>
        </p:nvGraphicFramePr>
        <p:xfrm>
          <a:off x="610719" y="2483328"/>
          <a:ext cx="11221063" cy="3364629"/>
        </p:xfrm>
        <a:graphic>
          <a:graphicData uri="http://schemas.openxmlformats.org/drawingml/2006/table">
            <a:tbl>
              <a:tblPr/>
              <a:tblGrid>
                <a:gridCol w="1637237">
                  <a:extLst>
                    <a:ext uri="{9D8B030D-6E8A-4147-A177-3AD203B41FA5}">
                      <a16:colId xmlns:a16="http://schemas.microsoft.com/office/drawing/2014/main" val="3305550001"/>
                    </a:ext>
                  </a:extLst>
                </a:gridCol>
                <a:gridCol w="1637237">
                  <a:extLst>
                    <a:ext uri="{9D8B030D-6E8A-4147-A177-3AD203B41FA5}">
                      <a16:colId xmlns:a16="http://schemas.microsoft.com/office/drawing/2014/main" val="1452418978"/>
                    </a:ext>
                  </a:extLst>
                </a:gridCol>
                <a:gridCol w="1637237">
                  <a:extLst>
                    <a:ext uri="{9D8B030D-6E8A-4147-A177-3AD203B41FA5}">
                      <a16:colId xmlns:a16="http://schemas.microsoft.com/office/drawing/2014/main" val="3703986806"/>
                    </a:ext>
                  </a:extLst>
                </a:gridCol>
                <a:gridCol w="1637237">
                  <a:extLst>
                    <a:ext uri="{9D8B030D-6E8A-4147-A177-3AD203B41FA5}">
                      <a16:colId xmlns:a16="http://schemas.microsoft.com/office/drawing/2014/main" val="2637786655"/>
                    </a:ext>
                  </a:extLst>
                </a:gridCol>
                <a:gridCol w="1637237">
                  <a:extLst>
                    <a:ext uri="{9D8B030D-6E8A-4147-A177-3AD203B41FA5}">
                      <a16:colId xmlns:a16="http://schemas.microsoft.com/office/drawing/2014/main" val="3233699353"/>
                    </a:ext>
                  </a:extLst>
                </a:gridCol>
                <a:gridCol w="3034878">
                  <a:extLst>
                    <a:ext uri="{9D8B030D-6E8A-4147-A177-3AD203B41FA5}">
                      <a16:colId xmlns:a16="http://schemas.microsoft.com/office/drawing/2014/main" val="993344617"/>
                    </a:ext>
                  </a:extLst>
                </a:gridCol>
              </a:tblGrid>
              <a:tr h="339332">
                <a:tc>
                  <a:txBody>
                    <a:bodyPr/>
                    <a:lstStyle/>
                    <a:p>
                      <a:pPr algn="ctr" fontAlgn="b"/>
                      <a:r>
                        <a:rPr lang="en-GB" sz="1800" b="1" i="0" u="none" strike="noStrike">
                          <a:solidFill>
                            <a:srgbClr val="FFFFFF"/>
                          </a:solidFill>
                          <a:effectLst/>
                          <a:latin typeface="Arial" panose="020B0604020202020204" pitchFamily="34" charset="0"/>
                        </a:rPr>
                        <a:t>2026</a:t>
                      </a:r>
                    </a:p>
                  </a:txBody>
                  <a:tcPr marL="0" marR="0" marT="0" marB="0" anchor="b">
                    <a:lnL>
                      <a:noFill/>
                    </a:lnL>
                    <a:lnR>
                      <a:noFill/>
                    </a:lnR>
                    <a:lnT>
                      <a:noFill/>
                    </a:lnT>
                    <a:lnB w="6350" cap="flat" cmpd="sng" algn="ctr">
                      <a:solidFill>
                        <a:srgbClr val="4472C4"/>
                      </a:solidFill>
                      <a:prstDash val="solid"/>
                      <a:round/>
                      <a:headEnd type="none" w="med" len="med"/>
                      <a:tailEnd type="none" w="med" len="med"/>
                    </a:lnB>
                    <a:solidFill>
                      <a:srgbClr val="4472C4"/>
                    </a:solidFill>
                  </a:tcPr>
                </a:tc>
                <a:tc>
                  <a:txBody>
                    <a:bodyPr/>
                    <a:lstStyle/>
                    <a:p>
                      <a:pPr algn="ctr" fontAlgn="b"/>
                      <a:r>
                        <a:rPr lang="en-GB" sz="1800" b="1" i="0" u="none" strike="noStrike">
                          <a:solidFill>
                            <a:srgbClr val="FFFFFF"/>
                          </a:solidFill>
                          <a:effectLst/>
                          <a:latin typeface="Arial" panose="020B0604020202020204" pitchFamily="34" charset="0"/>
                        </a:rPr>
                        <a:t>2025</a:t>
                      </a:r>
                    </a:p>
                  </a:txBody>
                  <a:tcPr marL="0" marR="0" marT="0" marB="0" anchor="b">
                    <a:lnL>
                      <a:noFill/>
                    </a:lnL>
                    <a:lnR>
                      <a:noFill/>
                    </a:lnR>
                    <a:lnT>
                      <a:noFill/>
                    </a:lnT>
                    <a:lnB w="6350" cap="flat" cmpd="sng" algn="ctr">
                      <a:solidFill>
                        <a:srgbClr val="4472C4"/>
                      </a:solidFill>
                      <a:prstDash val="solid"/>
                      <a:round/>
                      <a:headEnd type="none" w="med" len="med"/>
                      <a:tailEnd type="none" w="med" len="med"/>
                    </a:lnB>
                    <a:solidFill>
                      <a:srgbClr val="4472C4"/>
                    </a:solidFill>
                  </a:tcPr>
                </a:tc>
                <a:tc>
                  <a:txBody>
                    <a:bodyPr/>
                    <a:lstStyle/>
                    <a:p>
                      <a:pPr algn="ctr" fontAlgn="b"/>
                      <a:r>
                        <a:rPr lang="en-GB" sz="1800" b="1" i="0" u="none" strike="noStrike">
                          <a:solidFill>
                            <a:srgbClr val="FFFFFF"/>
                          </a:solidFill>
                          <a:effectLst/>
                          <a:latin typeface="Arial" panose="020B0604020202020204" pitchFamily="34" charset="0"/>
                        </a:rPr>
                        <a:t>2024</a:t>
                      </a:r>
                    </a:p>
                  </a:txBody>
                  <a:tcPr marL="0" marR="0" marT="0" marB="0" anchor="b">
                    <a:lnL>
                      <a:noFill/>
                    </a:lnL>
                    <a:lnR>
                      <a:noFill/>
                    </a:lnR>
                    <a:lnT>
                      <a:noFill/>
                    </a:lnT>
                    <a:lnB w="6350" cap="flat" cmpd="sng" algn="ctr">
                      <a:solidFill>
                        <a:srgbClr val="4472C4"/>
                      </a:solidFill>
                      <a:prstDash val="solid"/>
                      <a:round/>
                      <a:headEnd type="none" w="med" len="med"/>
                      <a:tailEnd type="none" w="med" len="med"/>
                    </a:lnB>
                    <a:solidFill>
                      <a:srgbClr val="4472C4"/>
                    </a:solidFill>
                  </a:tcPr>
                </a:tc>
                <a:tc>
                  <a:txBody>
                    <a:bodyPr/>
                    <a:lstStyle/>
                    <a:p>
                      <a:pPr algn="ctr" fontAlgn="b"/>
                      <a:r>
                        <a:rPr lang="en-GB" sz="1800" b="1" i="0" u="none" strike="noStrike">
                          <a:solidFill>
                            <a:srgbClr val="FFFFFF"/>
                          </a:solidFill>
                          <a:effectLst/>
                          <a:latin typeface="Arial" panose="020B0604020202020204" pitchFamily="34" charset="0"/>
                        </a:rPr>
                        <a:t>2023</a:t>
                      </a:r>
                    </a:p>
                  </a:txBody>
                  <a:tcPr marL="0" marR="0" marT="0" marB="0" anchor="b">
                    <a:lnL>
                      <a:noFill/>
                    </a:lnL>
                    <a:lnR>
                      <a:noFill/>
                    </a:lnR>
                    <a:lnT>
                      <a:noFill/>
                    </a:lnT>
                    <a:lnB w="6350" cap="flat" cmpd="sng" algn="ctr">
                      <a:solidFill>
                        <a:srgbClr val="4472C4"/>
                      </a:solidFill>
                      <a:prstDash val="solid"/>
                      <a:round/>
                      <a:headEnd type="none" w="med" len="med"/>
                      <a:tailEnd type="none" w="med" len="med"/>
                    </a:lnB>
                    <a:solidFill>
                      <a:srgbClr val="4472C4"/>
                    </a:solidFill>
                  </a:tcPr>
                </a:tc>
                <a:tc>
                  <a:txBody>
                    <a:bodyPr/>
                    <a:lstStyle/>
                    <a:p>
                      <a:pPr algn="ctr" fontAlgn="b"/>
                      <a:r>
                        <a:rPr lang="en-GB" sz="1800" b="1" i="0" u="none" strike="noStrike">
                          <a:solidFill>
                            <a:srgbClr val="FFFFFF"/>
                          </a:solidFill>
                          <a:effectLst/>
                          <a:latin typeface="Arial" panose="020B0604020202020204" pitchFamily="34" charset="0"/>
                        </a:rPr>
                        <a:t>2022</a:t>
                      </a:r>
                    </a:p>
                  </a:txBody>
                  <a:tcPr marL="0" marR="0" marT="0" marB="0" anchor="b">
                    <a:lnL>
                      <a:noFill/>
                    </a:lnL>
                    <a:lnR>
                      <a:noFill/>
                    </a:lnR>
                    <a:lnT>
                      <a:noFill/>
                    </a:lnT>
                    <a:lnB w="6350" cap="flat" cmpd="sng" algn="ctr">
                      <a:solidFill>
                        <a:srgbClr val="4472C4"/>
                      </a:solidFill>
                      <a:prstDash val="solid"/>
                      <a:round/>
                      <a:headEnd type="none" w="med" len="med"/>
                      <a:tailEnd type="none" w="med" len="med"/>
                    </a:lnB>
                    <a:solidFill>
                      <a:srgbClr val="4472C4"/>
                    </a:solidFill>
                  </a:tcPr>
                </a:tc>
                <a:tc>
                  <a:txBody>
                    <a:bodyPr/>
                    <a:lstStyle/>
                    <a:p>
                      <a:pPr algn="l" fontAlgn="b"/>
                      <a:endParaRPr lang="en-GB" sz="1800" b="0" i="0" u="none" strike="noStrike">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3779478537"/>
                  </a:ext>
                </a:extLst>
              </a:tr>
              <a:tr h="385604">
                <a:tc>
                  <a:txBody>
                    <a:bodyPr/>
                    <a:lstStyle/>
                    <a:p>
                      <a:pPr algn="l" fontAlgn="b"/>
                      <a:r>
                        <a:rPr lang="en-GB" sz="1800" b="1" i="0" u="none" strike="noStrike">
                          <a:solidFill>
                            <a:srgbClr val="000000"/>
                          </a:solidFill>
                          <a:effectLst/>
                          <a:latin typeface="Calibri" panose="020F0502020204030204" pitchFamily="34" charset="0"/>
                        </a:rPr>
                        <a:t>          42,500,000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37,500,000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34,500,000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32,500,000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32,500,000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r" rtl="1" fontAlgn="b"/>
                      <a:r>
                        <a:rPr lang="ar-EG" sz="2200" b="1" i="0" u="none" strike="noStrike" dirty="0">
                          <a:effectLst/>
                          <a:latin typeface="Arial" panose="020B0604020202020204" pitchFamily="34" charset="0"/>
                        </a:rPr>
                        <a:t>اجمالي الأصول</a:t>
                      </a:r>
                    </a:p>
                  </a:txBody>
                  <a:tcPr marL="0" marR="0" marT="0" marB="0" anchor="b">
                    <a:lnL>
                      <a:noFill/>
                    </a:lnL>
                    <a:lnR>
                      <a:noFill/>
                    </a:lnR>
                    <a:lnT>
                      <a:noFill/>
                    </a:lnT>
                    <a:lnB>
                      <a:noFill/>
                    </a:lnB>
                  </a:tcPr>
                </a:tc>
                <a:extLst>
                  <a:ext uri="{0D108BD9-81ED-4DB2-BD59-A6C34878D82A}">
                    <a16:rowId xmlns:a16="http://schemas.microsoft.com/office/drawing/2014/main" val="3241959118"/>
                  </a:ext>
                </a:extLst>
              </a:tr>
              <a:tr h="354755">
                <a:tc>
                  <a:txBody>
                    <a:bodyPr/>
                    <a:lstStyle/>
                    <a:p>
                      <a:pPr algn="l" fontAlgn="b"/>
                      <a:endParaRPr lang="en-GB" sz="1800" b="0" i="0" u="none" strike="noStrike">
                        <a:effectLst/>
                        <a:latin typeface="Arial" panose="020B0604020202020204" pitchFamily="34" charset="0"/>
                      </a:endParaRPr>
                    </a:p>
                  </a:txBody>
                  <a:tcPr marL="0" marR="0" marT="0" marB="0" anchor="b">
                    <a:lnL>
                      <a:noFill/>
                    </a:lnL>
                    <a:lnR>
                      <a:noFill/>
                    </a:lnR>
                    <a:lnT w="25400" cap="flat" cmpd="dbl" algn="ctr">
                      <a:solidFill>
                        <a:srgbClr val="4472C4"/>
                      </a:solidFill>
                      <a:prstDash val="solid"/>
                      <a:round/>
                      <a:headEnd type="none" w="med" len="med"/>
                      <a:tailEnd type="none" w="med" len="med"/>
                    </a:lnT>
                    <a:lnB>
                      <a:noFill/>
                    </a:lnB>
                  </a:tcPr>
                </a:tc>
                <a:tc>
                  <a:txBody>
                    <a:bodyPr/>
                    <a:lstStyle/>
                    <a:p>
                      <a:pPr algn="l" fontAlgn="b"/>
                      <a:endParaRPr lang="en-GB" sz="1800" b="0" i="0" u="none" strike="noStrike">
                        <a:effectLst/>
                        <a:latin typeface="Arial" panose="020B0604020202020204" pitchFamily="34" charset="0"/>
                      </a:endParaRPr>
                    </a:p>
                  </a:txBody>
                  <a:tcPr marL="0" marR="0" marT="0" marB="0" anchor="b">
                    <a:lnL>
                      <a:noFill/>
                    </a:lnL>
                    <a:lnR>
                      <a:noFill/>
                    </a:lnR>
                    <a:lnT w="25400" cap="flat" cmpd="dbl" algn="ctr">
                      <a:solidFill>
                        <a:srgbClr val="4472C4"/>
                      </a:solidFill>
                      <a:prstDash val="solid"/>
                      <a:round/>
                      <a:headEnd type="none" w="med" len="med"/>
                      <a:tailEnd type="none" w="med" len="med"/>
                    </a:lnT>
                    <a:lnB>
                      <a:noFill/>
                    </a:lnB>
                  </a:tcPr>
                </a:tc>
                <a:tc>
                  <a:txBody>
                    <a:bodyPr/>
                    <a:lstStyle/>
                    <a:p>
                      <a:pPr algn="l" fontAlgn="b"/>
                      <a:endParaRPr lang="en-GB" sz="1800" b="0" i="0" u="none" strike="noStrike">
                        <a:effectLst/>
                        <a:latin typeface="Arial" panose="020B0604020202020204" pitchFamily="34" charset="0"/>
                      </a:endParaRPr>
                    </a:p>
                  </a:txBody>
                  <a:tcPr marL="0" marR="0" marT="0" marB="0" anchor="b">
                    <a:lnL>
                      <a:noFill/>
                    </a:lnL>
                    <a:lnR>
                      <a:noFill/>
                    </a:lnR>
                    <a:lnT w="25400" cap="flat" cmpd="dbl" algn="ctr">
                      <a:solidFill>
                        <a:srgbClr val="4472C4"/>
                      </a:solidFill>
                      <a:prstDash val="solid"/>
                      <a:round/>
                      <a:headEnd type="none" w="med" len="med"/>
                      <a:tailEnd type="none" w="med" len="med"/>
                    </a:lnT>
                    <a:lnB>
                      <a:noFill/>
                    </a:lnB>
                  </a:tcPr>
                </a:tc>
                <a:tc>
                  <a:txBody>
                    <a:bodyPr/>
                    <a:lstStyle/>
                    <a:p>
                      <a:pPr algn="l" fontAlgn="b"/>
                      <a:endParaRPr lang="en-GB" sz="1800" b="0" i="0" u="none" strike="noStrike">
                        <a:effectLst/>
                        <a:latin typeface="Arial" panose="020B0604020202020204" pitchFamily="34" charset="0"/>
                      </a:endParaRPr>
                    </a:p>
                  </a:txBody>
                  <a:tcPr marL="0" marR="0" marT="0" marB="0" anchor="b">
                    <a:lnL>
                      <a:noFill/>
                    </a:lnL>
                    <a:lnR>
                      <a:noFill/>
                    </a:lnR>
                    <a:lnT w="25400" cap="flat" cmpd="dbl" algn="ctr">
                      <a:solidFill>
                        <a:srgbClr val="4472C4"/>
                      </a:solidFill>
                      <a:prstDash val="solid"/>
                      <a:round/>
                      <a:headEnd type="none" w="med" len="med"/>
                      <a:tailEnd type="none" w="med" len="med"/>
                    </a:lnT>
                    <a:lnB>
                      <a:noFill/>
                    </a:lnB>
                  </a:tcPr>
                </a:tc>
                <a:tc>
                  <a:txBody>
                    <a:bodyPr/>
                    <a:lstStyle/>
                    <a:p>
                      <a:pPr algn="l" fontAlgn="b"/>
                      <a:endParaRPr lang="en-GB" sz="1800" b="0" i="0" u="none" strike="noStrike">
                        <a:effectLst/>
                        <a:latin typeface="Arial" panose="020B0604020202020204" pitchFamily="34" charset="0"/>
                      </a:endParaRPr>
                    </a:p>
                  </a:txBody>
                  <a:tcPr marL="0" marR="0" marT="0" marB="0" anchor="b">
                    <a:lnL>
                      <a:noFill/>
                    </a:lnL>
                    <a:lnR>
                      <a:noFill/>
                    </a:lnR>
                    <a:lnT w="25400" cap="flat" cmpd="dbl" algn="ctr">
                      <a:solidFill>
                        <a:srgbClr val="4472C4"/>
                      </a:solidFill>
                      <a:prstDash val="solid"/>
                      <a:round/>
                      <a:headEnd type="none" w="med" len="med"/>
                      <a:tailEnd type="none" w="med" len="med"/>
                    </a:lnT>
                    <a:lnB>
                      <a:noFill/>
                    </a:lnB>
                  </a:tcPr>
                </a:tc>
                <a:tc>
                  <a:txBody>
                    <a:bodyPr/>
                    <a:lstStyle/>
                    <a:p>
                      <a:pPr algn="l" fontAlgn="b"/>
                      <a:endParaRPr lang="en-GB" sz="2200" b="1" i="0" u="none" strike="noStrike" dirty="0">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084588719"/>
                  </a:ext>
                </a:extLst>
              </a:tr>
              <a:tr h="339332">
                <a:tc>
                  <a:txBody>
                    <a:bodyPr/>
                    <a:lstStyle/>
                    <a:p>
                      <a:pPr algn="ctr" fontAlgn="b"/>
                      <a:r>
                        <a:rPr lang="en-GB" sz="1800" b="0" i="0" u="none" strike="noStrike" dirty="0">
                          <a:effectLst/>
                          <a:latin typeface="Arial" panose="020B0604020202020204" pitchFamily="34" charset="0"/>
                        </a:rPr>
                        <a:t>          1,500,000 </a:t>
                      </a:r>
                    </a:p>
                  </a:txBody>
                  <a:tcPr marL="0" marR="0" marT="0" marB="0" anchor="b">
                    <a:lnL>
                      <a:noFill/>
                    </a:lnL>
                    <a:lnR>
                      <a:noFill/>
                    </a:lnR>
                    <a:lnT>
                      <a:noFill/>
                    </a:lnT>
                    <a:lnB>
                      <a:noFill/>
                    </a:lnB>
                  </a:tcPr>
                </a:tc>
                <a:tc>
                  <a:txBody>
                    <a:bodyPr/>
                    <a:lstStyle/>
                    <a:p>
                      <a:pPr algn="ctr" fontAlgn="b"/>
                      <a:r>
                        <a:rPr lang="en-GB" sz="1800" b="0" i="0" u="none" strike="noStrike" dirty="0">
                          <a:effectLst/>
                          <a:latin typeface="Arial" panose="020B0604020202020204" pitchFamily="34" charset="0"/>
                        </a:rPr>
                        <a:t>          1,500,000 </a:t>
                      </a:r>
                    </a:p>
                  </a:txBody>
                  <a:tcPr marL="0" marR="0" marT="0" marB="0" anchor="b">
                    <a:lnL>
                      <a:noFill/>
                    </a:lnL>
                    <a:lnR>
                      <a:noFill/>
                    </a:lnR>
                    <a:lnT>
                      <a:noFill/>
                    </a:lnT>
                    <a:lnB>
                      <a:noFill/>
                    </a:lnB>
                  </a:tcPr>
                </a:tc>
                <a:tc>
                  <a:txBody>
                    <a:bodyPr/>
                    <a:lstStyle/>
                    <a:p>
                      <a:pPr algn="ctr" fontAlgn="b"/>
                      <a:r>
                        <a:rPr lang="en-GB" sz="1800" b="0" i="0" u="none" strike="noStrike" dirty="0">
                          <a:effectLst/>
                          <a:latin typeface="Arial" panose="020B0604020202020204" pitchFamily="34" charset="0"/>
                        </a:rPr>
                        <a:t>          1,500,000 </a:t>
                      </a:r>
                    </a:p>
                  </a:txBody>
                  <a:tcPr marL="0" marR="0" marT="0" marB="0" anchor="b">
                    <a:lnL>
                      <a:noFill/>
                    </a:lnL>
                    <a:lnR>
                      <a:noFill/>
                    </a:lnR>
                    <a:lnT>
                      <a:noFill/>
                    </a:lnT>
                    <a:lnB>
                      <a:noFill/>
                    </a:lnB>
                  </a:tcPr>
                </a:tc>
                <a:tc>
                  <a:txBody>
                    <a:bodyPr/>
                    <a:lstStyle/>
                    <a:p>
                      <a:pPr algn="ctr" fontAlgn="b"/>
                      <a:r>
                        <a:rPr lang="en-GB" sz="1800" b="0" i="0" u="none" strike="noStrike" dirty="0">
                          <a:effectLst/>
                          <a:latin typeface="Arial" panose="020B0604020202020204" pitchFamily="34" charset="0"/>
                        </a:rPr>
                        <a:t>          1,500,000 </a:t>
                      </a:r>
                    </a:p>
                  </a:txBody>
                  <a:tcPr marL="0" marR="0" marT="0" marB="0" anchor="b">
                    <a:lnL>
                      <a:noFill/>
                    </a:lnL>
                    <a:lnR>
                      <a:noFill/>
                    </a:lnR>
                    <a:lnT>
                      <a:noFill/>
                    </a:lnT>
                    <a:lnB>
                      <a:noFill/>
                    </a:lnB>
                  </a:tcPr>
                </a:tc>
                <a:tc>
                  <a:txBody>
                    <a:bodyPr/>
                    <a:lstStyle/>
                    <a:p>
                      <a:pPr algn="ctr" fontAlgn="b"/>
                      <a:r>
                        <a:rPr lang="en-GB" sz="1800" b="0" i="0" u="none" strike="noStrike">
                          <a:effectLst/>
                          <a:latin typeface="Arial" panose="020B0604020202020204" pitchFamily="34" charset="0"/>
                        </a:rPr>
                        <a:t>          1,500,000 </a:t>
                      </a:r>
                    </a:p>
                  </a:txBody>
                  <a:tcPr marL="0" marR="0" marT="0" marB="0" anchor="b">
                    <a:lnL>
                      <a:noFill/>
                    </a:lnL>
                    <a:lnR>
                      <a:noFill/>
                    </a:lnR>
                    <a:lnT>
                      <a:noFill/>
                    </a:lnT>
                    <a:lnB>
                      <a:noFill/>
                    </a:lnB>
                  </a:tcPr>
                </a:tc>
                <a:tc>
                  <a:txBody>
                    <a:bodyPr/>
                    <a:lstStyle/>
                    <a:p>
                      <a:pPr algn="r" rtl="1" fontAlgn="b"/>
                      <a:r>
                        <a:rPr lang="ar-EG" sz="2200" b="1" i="0" u="none" strike="noStrike" dirty="0">
                          <a:effectLst/>
                          <a:latin typeface="Arial" panose="020B0604020202020204" pitchFamily="34" charset="0"/>
                        </a:rPr>
                        <a:t>اجمالي </a:t>
                      </a:r>
                      <a:r>
                        <a:rPr lang="ar-EG" sz="2200" b="1" i="0" u="none" strike="noStrike" dirty="0" err="1">
                          <a:effectLst/>
                          <a:latin typeface="Arial" panose="020B0604020202020204" pitchFamily="34" charset="0"/>
                        </a:rPr>
                        <a:t>الالتزمات</a:t>
                      </a:r>
                      <a:r>
                        <a:rPr lang="ar-EG" sz="2200" b="1" i="0" u="none" strike="noStrike" dirty="0">
                          <a:effectLst/>
                          <a:latin typeface="Arial" panose="020B0604020202020204" pitchFamily="34" charset="0"/>
                        </a:rPr>
                        <a:t> المتداولة</a:t>
                      </a:r>
                    </a:p>
                  </a:txBody>
                  <a:tcPr marL="0" marR="0" marT="0" marB="0" anchor="b">
                    <a:lnL>
                      <a:noFill/>
                    </a:lnL>
                    <a:lnR>
                      <a:noFill/>
                    </a:lnR>
                    <a:lnT>
                      <a:noFill/>
                    </a:lnT>
                    <a:lnB>
                      <a:noFill/>
                    </a:lnB>
                  </a:tcPr>
                </a:tc>
                <a:extLst>
                  <a:ext uri="{0D108BD9-81ED-4DB2-BD59-A6C34878D82A}">
                    <a16:rowId xmlns:a16="http://schemas.microsoft.com/office/drawing/2014/main" val="547337080"/>
                  </a:ext>
                </a:extLst>
              </a:tr>
              <a:tr h="339332">
                <a:tc>
                  <a:txBody>
                    <a:bodyPr/>
                    <a:lstStyle/>
                    <a:p>
                      <a:pPr algn="ctr" fontAlgn="b"/>
                      <a:r>
                        <a:rPr lang="en-GB" sz="1800" b="0" i="0" u="none" strike="noStrike">
                          <a:effectLst/>
                          <a:latin typeface="Arial" panose="020B0604020202020204" pitchFamily="34" charset="0"/>
                        </a:rPr>
                        <a:t>          1,000,000 </a:t>
                      </a:r>
                    </a:p>
                  </a:txBody>
                  <a:tcPr marL="0" marR="0" marT="0" marB="0" anchor="b">
                    <a:lnL>
                      <a:noFill/>
                    </a:lnL>
                    <a:lnR>
                      <a:noFill/>
                    </a:lnR>
                    <a:lnT>
                      <a:noFill/>
                    </a:lnT>
                    <a:lnB w="6350" cap="flat" cmpd="sng" algn="ctr">
                      <a:solidFill>
                        <a:srgbClr val="4472C4"/>
                      </a:solidFill>
                      <a:prstDash val="solid"/>
                      <a:round/>
                      <a:headEnd type="none" w="med" len="med"/>
                      <a:tailEnd type="none" w="med" len="med"/>
                    </a:lnB>
                  </a:tcPr>
                </a:tc>
                <a:tc>
                  <a:txBody>
                    <a:bodyPr/>
                    <a:lstStyle/>
                    <a:p>
                      <a:pPr algn="ctr" fontAlgn="b"/>
                      <a:r>
                        <a:rPr lang="en-GB" sz="1800" b="0" i="0" u="none" strike="noStrike">
                          <a:effectLst/>
                          <a:latin typeface="Arial" panose="020B0604020202020204" pitchFamily="34" charset="0"/>
                        </a:rPr>
                        <a:t>          1,000,000 </a:t>
                      </a:r>
                    </a:p>
                  </a:txBody>
                  <a:tcPr marL="0" marR="0" marT="0" marB="0" anchor="b">
                    <a:lnL>
                      <a:noFill/>
                    </a:lnL>
                    <a:lnR>
                      <a:noFill/>
                    </a:lnR>
                    <a:lnT>
                      <a:noFill/>
                    </a:lnT>
                    <a:lnB w="6350" cap="flat" cmpd="sng" algn="ctr">
                      <a:solidFill>
                        <a:srgbClr val="4472C4"/>
                      </a:solidFill>
                      <a:prstDash val="solid"/>
                      <a:round/>
                      <a:headEnd type="none" w="med" len="med"/>
                      <a:tailEnd type="none" w="med" len="med"/>
                    </a:lnB>
                  </a:tcPr>
                </a:tc>
                <a:tc>
                  <a:txBody>
                    <a:bodyPr/>
                    <a:lstStyle/>
                    <a:p>
                      <a:pPr algn="ctr" fontAlgn="b"/>
                      <a:r>
                        <a:rPr lang="en-GB" sz="1800" b="0" i="0" u="none" strike="noStrike">
                          <a:effectLst/>
                          <a:latin typeface="Arial" panose="020B0604020202020204" pitchFamily="34" charset="0"/>
                        </a:rPr>
                        <a:t>          1,000,000 </a:t>
                      </a:r>
                    </a:p>
                  </a:txBody>
                  <a:tcPr marL="0" marR="0" marT="0" marB="0" anchor="b">
                    <a:lnL>
                      <a:noFill/>
                    </a:lnL>
                    <a:lnR>
                      <a:noFill/>
                    </a:lnR>
                    <a:lnT>
                      <a:noFill/>
                    </a:lnT>
                    <a:lnB w="6350" cap="flat" cmpd="sng" algn="ctr">
                      <a:solidFill>
                        <a:srgbClr val="4472C4"/>
                      </a:solidFill>
                      <a:prstDash val="solid"/>
                      <a:round/>
                      <a:headEnd type="none" w="med" len="med"/>
                      <a:tailEnd type="none" w="med" len="med"/>
                    </a:lnB>
                  </a:tcPr>
                </a:tc>
                <a:tc>
                  <a:txBody>
                    <a:bodyPr/>
                    <a:lstStyle/>
                    <a:p>
                      <a:pPr algn="ctr" fontAlgn="b"/>
                      <a:r>
                        <a:rPr lang="en-GB" sz="1800" b="0" i="0" u="none" strike="noStrike" dirty="0">
                          <a:effectLst/>
                          <a:latin typeface="Arial" panose="020B0604020202020204" pitchFamily="34" charset="0"/>
                        </a:rPr>
                        <a:t>          1,000,000 </a:t>
                      </a:r>
                    </a:p>
                  </a:txBody>
                  <a:tcPr marL="0" marR="0" marT="0" marB="0" anchor="b">
                    <a:lnL>
                      <a:noFill/>
                    </a:lnL>
                    <a:lnR>
                      <a:noFill/>
                    </a:lnR>
                    <a:lnT>
                      <a:noFill/>
                    </a:lnT>
                    <a:lnB w="6350" cap="flat" cmpd="sng" algn="ctr">
                      <a:solidFill>
                        <a:srgbClr val="4472C4"/>
                      </a:solidFill>
                      <a:prstDash val="solid"/>
                      <a:round/>
                      <a:headEnd type="none" w="med" len="med"/>
                      <a:tailEnd type="none" w="med" len="med"/>
                    </a:lnB>
                  </a:tcPr>
                </a:tc>
                <a:tc>
                  <a:txBody>
                    <a:bodyPr/>
                    <a:lstStyle/>
                    <a:p>
                      <a:pPr algn="ctr" fontAlgn="b"/>
                      <a:r>
                        <a:rPr lang="en-GB" sz="1800" b="0" i="0" u="none" strike="noStrike" dirty="0">
                          <a:effectLst/>
                          <a:latin typeface="Arial" panose="020B0604020202020204" pitchFamily="34" charset="0"/>
                        </a:rPr>
                        <a:t>          1,000,000 </a:t>
                      </a:r>
                    </a:p>
                  </a:txBody>
                  <a:tcPr marL="0" marR="0" marT="0" marB="0" anchor="b">
                    <a:lnL>
                      <a:noFill/>
                    </a:lnL>
                    <a:lnR>
                      <a:noFill/>
                    </a:lnR>
                    <a:lnT>
                      <a:noFill/>
                    </a:lnT>
                    <a:lnB w="6350" cap="flat" cmpd="sng" algn="ctr">
                      <a:solidFill>
                        <a:srgbClr val="4472C4"/>
                      </a:solidFill>
                      <a:prstDash val="solid"/>
                      <a:round/>
                      <a:headEnd type="none" w="med" len="med"/>
                      <a:tailEnd type="none" w="med" len="med"/>
                    </a:lnB>
                  </a:tcPr>
                </a:tc>
                <a:tc>
                  <a:txBody>
                    <a:bodyPr/>
                    <a:lstStyle/>
                    <a:p>
                      <a:pPr algn="r" rtl="1" fontAlgn="b"/>
                      <a:r>
                        <a:rPr lang="ar-EG" sz="2200" b="1" i="0" u="none" strike="noStrike" dirty="0">
                          <a:effectLst/>
                          <a:latin typeface="Arial" panose="020B0604020202020204" pitchFamily="34" charset="0"/>
                        </a:rPr>
                        <a:t>اجمالي </a:t>
                      </a:r>
                      <a:r>
                        <a:rPr lang="ar-EG" sz="2200" b="1" i="0" u="none" strike="noStrike" dirty="0" err="1">
                          <a:effectLst/>
                          <a:latin typeface="Arial" panose="020B0604020202020204" pitchFamily="34" charset="0"/>
                        </a:rPr>
                        <a:t>الالتزمات</a:t>
                      </a:r>
                      <a:r>
                        <a:rPr lang="ar-EG" sz="2200" b="1" i="0" u="none" strike="noStrike" dirty="0">
                          <a:effectLst/>
                          <a:latin typeface="Arial" panose="020B0604020202020204" pitchFamily="34" charset="0"/>
                        </a:rPr>
                        <a:t> غير متداولة</a:t>
                      </a:r>
                    </a:p>
                  </a:txBody>
                  <a:tcPr marL="0" marR="0" marT="0" marB="0" anchor="b">
                    <a:lnL>
                      <a:noFill/>
                    </a:lnL>
                    <a:lnR>
                      <a:noFill/>
                    </a:lnR>
                    <a:lnT>
                      <a:noFill/>
                    </a:lnT>
                    <a:lnB>
                      <a:noFill/>
                    </a:lnB>
                  </a:tcPr>
                </a:tc>
                <a:extLst>
                  <a:ext uri="{0D108BD9-81ED-4DB2-BD59-A6C34878D82A}">
                    <a16:rowId xmlns:a16="http://schemas.microsoft.com/office/drawing/2014/main" val="2158270671"/>
                  </a:ext>
                </a:extLst>
              </a:tr>
              <a:tr h="385604">
                <a:tc>
                  <a:txBody>
                    <a:bodyPr/>
                    <a:lstStyle/>
                    <a:p>
                      <a:pPr algn="l" fontAlgn="b"/>
                      <a:r>
                        <a:rPr lang="en-GB" sz="1800" b="1" i="0" u="none" strike="noStrike">
                          <a:solidFill>
                            <a:srgbClr val="000000"/>
                          </a:solidFill>
                          <a:effectLst/>
                          <a:latin typeface="Calibri" panose="020F0502020204030204" pitchFamily="34" charset="0"/>
                        </a:rPr>
                        <a:t>             2,500,000 </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2,500,000 </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2,500,000 </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2,500,000 </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2,500,000 </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r" rtl="1" fontAlgn="b"/>
                      <a:r>
                        <a:rPr lang="ar-EG" sz="2200" b="1" i="0" u="none" strike="noStrike" dirty="0">
                          <a:effectLst/>
                          <a:latin typeface="Arial" panose="020B0604020202020204" pitchFamily="34" charset="0"/>
                        </a:rPr>
                        <a:t>اجمالي الالتزامات</a:t>
                      </a:r>
                    </a:p>
                  </a:txBody>
                  <a:tcPr marL="0" marR="0" marT="0" marB="0" anchor="b">
                    <a:lnL>
                      <a:noFill/>
                    </a:lnL>
                    <a:lnR>
                      <a:noFill/>
                    </a:lnR>
                    <a:lnT>
                      <a:noFill/>
                    </a:lnT>
                    <a:lnB>
                      <a:noFill/>
                    </a:lnB>
                  </a:tcPr>
                </a:tc>
                <a:extLst>
                  <a:ext uri="{0D108BD9-81ED-4DB2-BD59-A6C34878D82A}">
                    <a16:rowId xmlns:a16="http://schemas.microsoft.com/office/drawing/2014/main" val="3778564736"/>
                  </a:ext>
                </a:extLst>
              </a:tr>
              <a:tr h="401027">
                <a:tc>
                  <a:txBody>
                    <a:bodyPr/>
                    <a:lstStyle/>
                    <a:p>
                      <a:pPr algn="l" fontAlgn="b"/>
                      <a:r>
                        <a:rPr lang="en-GB" sz="1800" b="1" i="0" u="none" strike="noStrike">
                          <a:solidFill>
                            <a:srgbClr val="000000"/>
                          </a:solidFill>
                          <a:effectLst/>
                          <a:latin typeface="Calibri" panose="020F0502020204030204" pitchFamily="34" charset="0"/>
                        </a:rPr>
                        <a:t>          40,000,000 </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35,000,000 </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32,000,000 </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30,000,000 </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30,000,000 </a:t>
                      </a:r>
                    </a:p>
                  </a:txBody>
                  <a:tcPr marL="0" marR="0" marT="0" marB="0" anchor="b">
                    <a:lnL>
                      <a:noFill/>
                    </a:lnL>
                    <a:lnR>
                      <a:noFill/>
                    </a:lnR>
                    <a:lnT w="6350" cap="flat" cmpd="sng" algn="ctr">
                      <a:solidFill>
                        <a:srgbClr val="4472C4"/>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r" rtl="1" fontAlgn="b"/>
                      <a:r>
                        <a:rPr lang="ar-EG" sz="2200" b="1" i="0" u="none" strike="noStrike" dirty="0">
                          <a:effectLst/>
                          <a:latin typeface="Arial" panose="020B0604020202020204" pitchFamily="34" charset="0"/>
                        </a:rPr>
                        <a:t>اجمالي حقوق الملكية</a:t>
                      </a:r>
                    </a:p>
                  </a:txBody>
                  <a:tcPr marL="0" marR="0" marT="0" marB="0" anchor="b">
                    <a:lnL>
                      <a:noFill/>
                    </a:lnL>
                    <a:lnR>
                      <a:noFill/>
                    </a:lnR>
                    <a:lnT>
                      <a:noFill/>
                    </a:lnT>
                    <a:lnB>
                      <a:noFill/>
                    </a:lnB>
                  </a:tcPr>
                </a:tc>
                <a:extLst>
                  <a:ext uri="{0D108BD9-81ED-4DB2-BD59-A6C34878D82A}">
                    <a16:rowId xmlns:a16="http://schemas.microsoft.com/office/drawing/2014/main" val="61533500"/>
                  </a:ext>
                </a:extLst>
              </a:tr>
              <a:tr h="401027">
                <a:tc>
                  <a:txBody>
                    <a:bodyPr/>
                    <a:lstStyle/>
                    <a:p>
                      <a:pPr algn="l" fontAlgn="b"/>
                      <a:r>
                        <a:rPr lang="en-GB" sz="1800" b="1" i="0" u="none" strike="noStrike">
                          <a:solidFill>
                            <a:srgbClr val="000000"/>
                          </a:solidFill>
                          <a:effectLst/>
                          <a:latin typeface="Calibri" panose="020F0502020204030204" pitchFamily="34" charset="0"/>
                        </a:rPr>
                        <a:t>          42,500,000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37,500,000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34,500,000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32,500,000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l" fontAlgn="b"/>
                      <a:r>
                        <a:rPr lang="en-GB" sz="1800" b="1" i="0" u="none" strike="noStrike">
                          <a:solidFill>
                            <a:srgbClr val="000000"/>
                          </a:solidFill>
                          <a:effectLst/>
                          <a:latin typeface="Calibri" panose="020F0502020204030204" pitchFamily="34" charset="0"/>
                        </a:rPr>
                        <a:t>          32,500,000 </a:t>
                      </a:r>
                    </a:p>
                  </a:txBody>
                  <a:tcPr marL="0" marR="0" marT="0" marB="0" anchor="b">
                    <a:lnL>
                      <a:noFill/>
                    </a:lnL>
                    <a:lnR>
                      <a:noFill/>
                    </a:lnR>
                    <a:lnT w="6350" cap="flat" cmpd="sng" algn="ctr">
                      <a:solidFill>
                        <a:srgbClr val="4472C4"/>
                      </a:solidFill>
                      <a:prstDash val="solid"/>
                      <a:round/>
                      <a:headEnd type="none" w="med" len="med"/>
                      <a:tailEnd type="none" w="med" len="med"/>
                    </a:lnT>
                    <a:lnB w="25400" cap="flat" cmpd="dbl" algn="ctr">
                      <a:solidFill>
                        <a:srgbClr val="4472C4"/>
                      </a:solidFill>
                      <a:prstDash val="solid"/>
                      <a:round/>
                      <a:headEnd type="none" w="med" len="med"/>
                      <a:tailEnd type="none" w="med" len="med"/>
                    </a:lnB>
                  </a:tcPr>
                </a:tc>
                <a:tc>
                  <a:txBody>
                    <a:bodyPr/>
                    <a:lstStyle/>
                    <a:p>
                      <a:pPr algn="r" rtl="1" fontAlgn="b"/>
                      <a:r>
                        <a:rPr lang="ar-EG" sz="2200" b="1" i="0" u="none" strike="noStrike" dirty="0">
                          <a:effectLst/>
                          <a:latin typeface="Arial" panose="020B0604020202020204" pitchFamily="34" charset="0"/>
                        </a:rPr>
                        <a:t>اجمالي الالتزامات و حقوق الملكية</a:t>
                      </a:r>
                    </a:p>
                  </a:txBody>
                  <a:tcPr marL="0" marR="0" marT="0" marB="0" anchor="b">
                    <a:lnL>
                      <a:noFill/>
                    </a:lnL>
                    <a:lnR>
                      <a:noFill/>
                    </a:lnR>
                    <a:lnT>
                      <a:noFill/>
                    </a:lnT>
                    <a:lnB>
                      <a:noFill/>
                    </a:lnB>
                  </a:tcPr>
                </a:tc>
                <a:extLst>
                  <a:ext uri="{0D108BD9-81ED-4DB2-BD59-A6C34878D82A}">
                    <a16:rowId xmlns:a16="http://schemas.microsoft.com/office/drawing/2014/main" val="750294510"/>
                  </a:ext>
                </a:extLst>
              </a:tr>
            </a:tbl>
          </a:graphicData>
        </a:graphic>
      </p:graphicFrame>
    </p:spTree>
    <p:extLst>
      <p:ext uri="{BB962C8B-B14F-4D97-AF65-F5344CB8AC3E}">
        <p14:creationId xmlns:p14="http://schemas.microsoft.com/office/powerpoint/2010/main" val="691752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2D7B06-AB67-4118-B025-48340A70B227}"/>
              </a:ext>
            </a:extLst>
          </p:cNvPr>
          <p:cNvSpPr>
            <a:spLocks noGrp="1"/>
          </p:cNvSpPr>
          <p:nvPr>
            <p:ph type="title"/>
          </p:nvPr>
        </p:nvSpPr>
        <p:spPr/>
        <p:txBody>
          <a:bodyPr/>
          <a:lstStyle/>
          <a:p>
            <a:pPr algn="r" rtl="1"/>
            <a:r>
              <a:rPr lang="ar-EG" dirty="0"/>
              <a:t>النسب المالية</a:t>
            </a:r>
            <a:r>
              <a:rPr lang="en-GB" dirty="0"/>
              <a:t> </a:t>
            </a:r>
            <a:r>
              <a:rPr lang="ar-EG" dirty="0"/>
              <a:t>المستقبلية</a:t>
            </a:r>
            <a:endParaRPr lang="en-GB" dirty="0"/>
          </a:p>
        </p:txBody>
      </p:sp>
      <p:sp>
        <p:nvSpPr>
          <p:cNvPr id="18" name="TextBox 17">
            <a:extLst>
              <a:ext uri="{FF2B5EF4-FFF2-40B4-BE49-F238E27FC236}">
                <a16:creationId xmlns:a16="http://schemas.microsoft.com/office/drawing/2014/main" id="{23154D97-FD3E-4026-8412-A511487FC7EE}"/>
              </a:ext>
            </a:extLst>
          </p:cNvPr>
          <p:cNvSpPr txBox="1"/>
          <p:nvPr/>
        </p:nvSpPr>
        <p:spPr>
          <a:xfrm>
            <a:off x="7462982" y="6489063"/>
            <a:ext cx="4368800" cy="276999"/>
          </a:xfrm>
          <a:prstGeom prst="rect">
            <a:avLst/>
          </a:prstGeom>
          <a:noFill/>
        </p:spPr>
        <p:txBody>
          <a:bodyPr wrap="square" rtlCol="0">
            <a:spAutoFit/>
          </a:bodyPr>
          <a:lstStyle/>
          <a:p>
            <a:pPr algn="r" rtl="1"/>
            <a:r>
              <a:rPr lang="ar-EG" sz="1200" dirty="0"/>
              <a:t>المصدر: استراتيجية و خطة الشركة من 2022 حتى 2026</a:t>
            </a:r>
            <a:endParaRPr lang="en-GB" sz="1200" dirty="0"/>
          </a:p>
        </p:txBody>
      </p:sp>
      <p:graphicFrame>
        <p:nvGraphicFramePr>
          <p:cNvPr id="20" name="Chart 19">
            <a:extLst>
              <a:ext uri="{FF2B5EF4-FFF2-40B4-BE49-F238E27FC236}">
                <a16:creationId xmlns:a16="http://schemas.microsoft.com/office/drawing/2014/main" id="{955C4267-EAAC-425A-A516-9B87388FCB43}"/>
              </a:ext>
            </a:extLst>
          </p:cNvPr>
          <p:cNvGraphicFramePr/>
          <p:nvPr>
            <p:extLst>
              <p:ext uri="{D42A27DB-BD31-4B8C-83A1-F6EECF244321}">
                <p14:modId xmlns:p14="http://schemas.microsoft.com/office/powerpoint/2010/main" val="3185052122"/>
              </p:ext>
            </p:extLst>
          </p:nvPr>
        </p:nvGraphicFramePr>
        <p:xfrm>
          <a:off x="1206500" y="1870814"/>
          <a:ext cx="4889500" cy="445044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1" name="Chart 20">
            <a:extLst>
              <a:ext uri="{FF2B5EF4-FFF2-40B4-BE49-F238E27FC236}">
                <a16:creationId xmlns:a16="http://schemas.microsoft.com/office/drawing/2014/main" id="{13F7702B-8B83-444C-BEA3-7958FF56D14E}"/>
              </a:ext>
            </a:extLst>
          </p:cNvPr>
          <p:cNvGraphicFramePr/>
          <p:nvPr>
            <p:extLst>
              <p:ext uri="{D42A27DB-BD31-4B8C-83A1-F6EECF244321}">
                <p14:modId xmlns:p14="http://schemas.microsoft.com/office/powerpoint/2010/main" val="343878334"/>
              </p:ext>
            </p:extLst>
          </p:nvPr>
        </p:nvGraphicFramePr>
        <p:xfrm>
          <a:off x="6805971" y="1870814"/>
          <a:ext cx="4368800" cy="223169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2" name="Chart 21">
            <a:extLst>
              <a:ext uri="{FF2B5EF4-FFF2-40B4-BE49-F238E27FC236}">
                <a16:creationId xmlns:a16="http://schemas.microsoft.com/office/drawing/2014/main" id="{F26217CE-C384-40D2-B0B6-07AEA1263C2B}"/>
              </a:ext>
            </a:extLst>
          </p:cNvPr>
          <p:cNvGraphicFramePr/>
          <p:nvPr>
            <p:extLst>
              <p:ext uri="{D42A27DB-BD31-4B8C-83A1-F6EECF244321}">
                <p14:modId xmlns:p14="http://schemas.microsoft.com/office/powerpoint/2010/main" val="3874857059"/>
              </p:ext>
            </p:extLst>
          </p:nvPr>
        </p:nvGraphicFramePr>
        <p:xfrm>
          <a:off x="6805971" y="4080386"/>
          <a:ext cx="4368800" cy="2386553"/>
        </p:xfrm>
        <a:graphic>
          <a:graphicData uri="http://schemas.openxmlformats.org/drawingml/2006/chart">
            <c:chart xmlns:c="http://schemas.openxmlformats.org/drawingml/2006/chart" xmlns:r="http://schemas.openxmlformats.org/officeDocument/2006/relationships" r:id="rId5"/>
          </a:graphicData>
        </a:graphic>
      </p:graphicFrame>
      <p:sp>
        <p:nvSpPr>
          <p:cNvPr id="23" name="Slide Number Placeholder 22">
            <a:extLst>
              <a:ext uri="{FF2B5EF4-FFF2-40B4-BE49-F238E27FC236}">
                <a16:creationId xmlns:a16="http://schemas.microsoft.com/office/drawing/2014/main" id="{E1F9E8B8-F3CE-491C-B862-4A3C2A54C51D}"/>
              </a:ext>
            </a:extLst>
          </p:cNvPr>
          <p:cNvSpPr>
            <a:spLocks noGrp="1"/>
          </p:cNvSpPr>
          <p:nvPr>
            <p:ph type="sldNum" sz="quarter" idx="12"/>
          </p:nvPr>
        </p:nvSpPr>
        <p:spPr/>
        <p:txBody>
          <a:bodyPr/>
          <a:lstStyle/>
          <a:p>
            <a:fld id="{3A30D0D0-614C-419E-8901-829FD58D57AD}" type="slidenum">
              <a:rPr lang="en-GB" smtClean="0"/>
              <a:t>8</a:t>
            </a:fld>
            <a:endParaRPr lang="en-GB"/>
          </a:p>
        </p:txBody>
      </p:sp>
    </p:spTree>
    <p:extLst>
      <p:ext uri="{BB962C8B-B14F-4D97-AF65-F5344CB8AC3E}">
        <p14:creationId xmlns:p14="http://schemas.microsoft.com/office/powerpoint/2010/main" val="3538407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CDF38-5C71-45C1-B3B8-C09E0A51975A}"/>
              </a:ext>
            </a:extLst>
          </p:cNvPr>
          <p:cNvSpPr>
            <a:spLocks noGrp="1"/>
          </p:cNvSpPr>
          <p:nvPr>
            <p:ph type="title"/>
          </p:nvPr>
        </p:nvSpPr>
        <p:spPr/>
        <p:txBody>
          <a:bodyPr/>
          <a:lstStyle/>
          <a:p>
            <a:pPr algn="r" rtl="1"/>
            <a:r>
              <a:rPr lang="ar-EG" dirty="0"/>
              <a:t>النظرة المستقبلية</a:t>
            </a:r>
            <a:endParaRPr lang="en-GB" dirty="0"/>
          </a:p>
        </p:txBody>
      </p:sp>
      <p:graphicFrame>
        <p:nvGraphicFramePr>
          <p:cNvPr id="5" name="Content Placeholder 4">
            <a:extLst>
              <a:ext uri="{FF2B5EF4-FFF2-40B4-BE49-F238E27FC236}">
                <a16:creationId xmlns:a16="http://schemas.microsoft.com/office/drawing/2014/main" id="{F0D7FE0B-EB0D-4156-85E3-54B30AD803FB}"/>
              </a:ext>
            </a:extLst>
          </p:cNvPr>
          <p:cNvGraphicFramePr>
            <a:graphicFrameLocks noGrp="1"/>
          </p:cNvGraphicFramePr>
          <p:nvPr>
            <p:ph idx="1"/>
            <p:extLst>
              <p:ext uri="{D42A27DB-BD31-4B8C-83A1-F6EECF244321}">
                <p14:modId xmlns:p14="http://schemas.microsoft.com/office/powerpoint/2010/main" val="1657859325"/>
              </p:ext>
            </p:extLst>
          </p:nvPr>
        </p:nvGraphicFramePr>
        <p:xfrm>
          <a:off x="444909" y="1964541"/>
          <a:ext cx="10515600" cy="2545080"/>
        </p:xfrm>
        <a:graphic>
          <a:graphicData uri="http://schemas.openxmlformats.org/drawingml/2006/table">
            <a:tbl>
              <a:tblPr/>
              <a:tblGrid>
                <a:gridCol w="2679700">
                  <a:extLst>
                    <a:ext uri="{9D8B030D-6E8A-4147-A177-3AD203B41FA5}">
                      <a16:colId xmlns:a16="http://schemas.microsoft.com/office/drawing/2014/main" val="182859421"/>
                    </a:ext>
                  </a:extLst>
                </a:gridCol>
                <a:gridCol w="1041400">
                  <a:extLst>
                    <a:ext uri="{9D8B030D-6E8A-4147-A177-3AD203B41FA5}">
                      <a16:colId xmlns:a16="http://schemas.microsoft.com/office/drawing/2014/main" val="715050645"/>
                    </a:ext>
                  </a:extLst>
                </a:gridCol>
                <a:gridCol w="1041400">
                  <a:extLst>
                    <a:ext uri="{9D8B030D-6E8A-4147-A177-3AD203B41FA5}">
                      <a16:colId xmlns:a16="http://schemas.microsoft.com/office/drawing/2014/main" val="3646365816"/>
                    </a:ext>
                  </a:extLst>
                </a:gridCol>
                <a:gridCol w="1041400">
                  <a:extLst>
                    <a:ext uri="{9D8B030D-6E8A-4147-A177-3AD203B41FA5}">
                      <a16:colId xmlns:a16="http://schemas.microsoft.com/office/drawing/2014/main" val="896514260"/>
                    </a:ext>
                  </a:extLst>
                </a:gridCol>
                <a:gridCol w="1041400">
                  <a:extLst>
                    <a:ext uri="{9D8B030D-6E8A-4147-A177-3AD203B41FA5}">
                      <a16:colId xmlns:a16="http://schemas.microsoft.com/office/drawing/2014/main" val="6401357"/>
                    </a:ext>
                  </a:extLst>
                </a:gridCol>
                <a:gridCol w="1041400">
                  <a:extLst>
                    <a:ext uri="{9D8B030D-6E8A-4147-A177-3AD203B41FA5}">
                      <a16:colId xmlns:a16="http://schemas.microsoft.com/office/drawing/2014/main" val="1541702171"/>
                    </a:ext>
                  </a:extLst>
                </a:gridCol>
                <a:gridCol w="1930400">
                  <a:extLst>
                    <a:ext uri="{9D8B030D-6E8A-4147-A177-3AD203B41FA5}">
                      <a16:colId xmlns:a16="http://schemas.microsoft.com/office/drawing/2014/main" val="6534997"/>
                    </a:ext>
                  </a:extLst>
                </a:gridCol>
                <a:gridCol w="698500">
                  <a:extLst>
                    <a:ext uri="{9D8B030D-6E8A-4147-A177-3AD203B41FA5}">
                      <a16:colId xmlns:a16="http://schemas.microsoft.com/office/drawing/2014/main" val="2368207180"/>
                    </a:ext>
                  </a:extLst>
                </a:gridCol>
              </a:tblGrid>
              <a:tr h="167640">
                <a:tc>
                  <a:txBody>
                    <a:bodyPr/>
                    <a:lstStyle/>
                    <a:p>
                      <a:pPr algn="l" fontAlgn="b"/>
                      <a:r>
                        <a:rPr lang="en-GB" sz="1200" b="1" i="0" u="none" strike="noStrike">
                          <a:solidFill>
                            <a:srgbClr val="FFFFFF"/>
                          </a:solidFill>
                          <a:effectLst/>
                          <a:latin typeface="Calibri" panose="020F0502020204030204" pitchFamily="34" charset="0"/>
                        </a:rPr>
                        <a:t>Discounted Cash Flow Model (EGP)</a:t>
                      </a:r>
                    </a:p>
                  </a:txBody>
                  <a:tcPr marL="0" marR="0" marT="0" marB="0" anchor="b">
                    <a:lnL>
                      <a:noFill/>
                    </a:lnL>
                    <a:lnR>
                      <a:noFill/>
                    </a:lnR>
                    <a:lnT>
                      <a:noFill/>
                    </a:lnT>
                    <a:lnB>
                      <a:noFill/>
                    </a:lnB>
                    <a:solidFill>
                      <a:srgbClr val="305496"/>
                    </a:solidFill>
                  </a:tcPr>
                </a:tc>
                <a:tc>
                  <a:txBody>
                    <a:bodyPr/>
                    <a:lstStyle/>
                    <a:p>
                      <a:pPr algn="ctr" fontAlgn="b"/>
                      <a:r>
                        <a:rPr lang="en-GB" sz="1000" b="1" i="0" u="none" strike="noStrike">
                          <a:solidFill>
                            <a:srgbClr val="FFFFFF"/>
                          </a:solidFill>
                          <a:effectLst/>
                          <a:latin typeface="Calibri" panose="020F0502020204030204" pitchFamily="34" charset="0"/>
                        </a:rPr>
                        <a:t> </a:t>
                      </a:r>
                    </a:p>
                  </a:txBody>
                  <a:tcPr marL="0" marR="0" marT="0" marB="0" anchor="b">
                    <a:lnL>
                      <a:noFill/>
                    </a:lnL>
                    <a:lnR>
                      <a:noFill/>
                    </a:lnR>
                    <a:lnT>
                      <a:noFill/>
                    </a:lnT>
                    <a:lnB>
                      <a:noFill/>
                    </a:lnB>
                    <a:solidFill>
                      <a:srgbClr val="305496"/>
                    </a:solidFill>
                  </a:tcPr>
                </a:tc>
                <a:tc>
                  <a:txBody>
                    <a:bodyPr/>
                    <a:lstStyle/>
                    <a:p>
                      <a:pPr algn="ctr" fontAlgn="b"/>
                      <a:r>
                        <a:rPr lang="en-GB" sz="1000" b="1" i="0" u="none" strike="noStrike">
                          <a:solidFill>
                            <a:srgbClr val="FFFFFF"/>
                          </a:solidFill>
                          <a:effectLst/>
                          <a:latin typeface="Calibri" panose="020F0502020204030204" pitchFamily="34" charset="0"/>
                        </a:rPr>
                        <a:t>2022</a:t>
                      </a:r>
                    </a:p>
                  </a:txBody>
                  <a:tcPr marL="0" marR="0" marT="0" marB="0" anchor="b">
                    <a:lnL>
                      <a:noFill/>
                    </a:lnL>
                    <a:lnR>
                      <a:noFill/>
                    </a:lnR>
                    <a:lnT>
                      <a:noFill/>
                    </a:lnT>
                    <a:lnB>
                      <a:noFill/>
                    </a:lnB>
                    <a:solidFill>
                      <a:srgbClr val="305496"/>
                    </a:solidFill>
                  </a:tcPr>
                </a:tc>
                <a:tc>
                  <a:txBody>
                    <a:bodyPr/>
                    <a:lstStyle/>
                    <a:p>
                      <a:pPr algn="ctr" fontAlgn="b"/>
                      <a:r>
                        <a:rPr lang="en-GB" sz="1000" b="1" i="0" u="none" strike="noStrike">
                          <a:solidFill>
                            <a:srgbClr val="FFFFFF"/>
                          </a:solidFill>
                          <a:effectLst/>
                          <a:latin typeface="Calibri" panose="020F0502020204030204" pitchFamily="34" charset="0"/>
                        </a:rPr>
                        <a:t>2023</a:t>
                      </a:r>
                    </a:p>
                  </a:txBody>
                  <a:tcPr marL="0" marR="0" marT="0" marB="0" anchor="b">
                    <a:lnL>
                      <a:noFill/>
                    </a:lnL>
                    <a:lnR>
                      <a:noFill/>
                    </a:lnR>
                    <a:lnT>
                      <a:noFill/>
                    </a:lnT>
                    <a:lnB>
                      <a:noFill/>
                    </a:lnB>
                    <a:solidFill>
                      <a:srgbClr val="305496"/>
                    </a:solidFill>
                  </a:tcPr>
                </a:tc>
                <a:tc>
                  <a:txBody>
                    <a:bodyPr/>
                    <a:lstStyle/>
                    <a:p>
                      <a:pPr algn="ctr" fontAlgn="b"/>
                      <a:r>
                        <a:rPr lang="en-GB" sz="1000" b="1" i="0" u="none" strike="noStrike">
                          <a:solidFill>
                            <a:srgbClr val="FFFFFF"/>
                          </a:solidFill>
                          <a:effectLst/>
                          <a:latin typeface="Calibri" panose="020F0502020204030204" pitchFamily="34" charset="0"/>
                        </a:rPr>
                        <a:t>2024</a:t>
                      </a:r>
                    </a:p>
                  </a:txBody>
                  <a:tcPr marL="0" marR="0" marT="0" marB="0" anchor="b">
                    <a:lnL>
                      <a:noFill/>
                    </a:lnL>
                    <a:lnR>
                      <a:noFill/>
                    </a:lnR>
                    <a:lnT>
                      <a:noFill/>
                    </a:lnT>
                    <a:lnB>
                      <a:noFill/>
                    </a:lnB>
                    <a:solidFill>
                      <a:srgbClr val="305496"/>
                    </a:solidFill>
                  </a:tcPr>
                </a:tc>
                <a:tc>
                  <a:txBody>
                    <a:bodyPr/>
                    <a:lstStyle/>
                    <a:p>
                      <a:pPr algn="ctr" fontAlgn="b"/>
                      <a:r>
                        <a:rPr lang="en-GB" sz="1000" b="1" i="0" u="none" strike="noStrike">
                          <a:solidFill>
                            <a:srgbClr val="FFFFFF"/>
                          </a:solidFill>
                          <a:effectLst/>
                          <a:latin typeface="Calibri" panose="020F0502020204030204" pitchFamily="34" charset="0"/>
                        </a:rPr>
                        <a:t>2025</a:t>
                      </a:r>
                    </a:p>
                  </a:txBody>
                  <a:tcPr marL="0" marR="0" marT="0" marB="0" anchor="b">
                    <a:lnL>
                      <a:noFill/>
                    </a:lnL>
                    <a:lnR>
                      <a:noFill/>
                    </a:lnR>
                    <a:lnT>
                      <a:noFill/>
                    </a:lnT>
                    <a:lnB>
                      <a:noFill/>
                    </a:lnB>
                    <a:solidFill>
                      <a:srgbClr val="305496"/>
                    </a:solidFill>
                  </a:tcPr>
                </a:tc>
                <a:tc>
                  <a:txBody>
                    <a:bodyPr/>
                    <a:lstStyle/>
                    <a:p>
                      <a:pPr algn="ctr" fontAlgn="b"/>
                      <a:r>
                        <a:rPr lang="en-GB" sz="1000" b="1" i="0" u="none" strike="noStrike">
                          <a:solidFill>
                            <a:srgbClr val="FFFFFF"/>
                          </a:solidFill>
                          <a:effectLst/>
                          <a:latin typeface="Calibri" panose="020F0502020204030204" pitchFamily="34" charset="0"/>
                        </a:rPr>
                        <a:t>2026</a:t>
                      </a:r>
                    </a:p>
                  </a:txBody>
                  <a:tcPr marL="0" marR="0" marT="0" marB="0" anchor="b">
                    <a:lnL>
                      <a:noFill/>
                    </a:lnL>
                    <a:lnR>
                      <a:noFill/>
                    </a:lnR>
                    <a:lnT>
                      <a:noFill/>
                    </a:lnT>
                    <a:lnB>
                      <a:noFill/>
                    </a:lnB>
                    <a:solidFill>
                      <a:srgbClr val="305496"/>
                    </a:solidFill>
                  </a:tcPr>
                </a:tc>
                <a:tc>
                  <a:txBody>
                    <a:bodyPr/>
                    <a:lstStyle/>
                    <a:p>
                      <a:pPr algn="ctr" fontAlgn="b"/>
                      <a:r>
                        <a:rPr lang="en-GB" sz="1000" b="1" i="0" u="none" strike="noStrike">
                          <a:solidFill>
                            <a:srgbClr val="FFFFFF"/>
                          </a:solidFill>
                          <a:effectLst/>
                          <a:latin typeface="Calibri" panose="020F0502020204030204" pitchFamily="34" charset="0"/>
                        </a:rPr>
                        <a:t>TV</a:t>
                      </a:r>
                    </a:p>
                  </a:txBody>
                  <a:tcPr marL="0" marR="0" marT="0" marB="0" anchor="b">
                    <a:lnL>
                      <a:noFill/>
                    </a:lnL>
                    <a:lnR>
                      <a:noFill/>
                    </a:lnR>
                    <a:lnT>
                      <a:noFill/>
                    </a:lnT>
                    <a:lnB>
                      <a:noFill/>
                    </a:lnB>
                    <a:solidFill>
                      <a:srgbClr val="305496"/>
                    </a:solidFill>
                  </a:tcPr>
                </a:tc>
                <a:extLst>
                  <a:ext uri="{0D108BD9-81ED-4DB2-BD59-A6C34878D82A}">
                    <a16:rowId xmlns:a16="http://schemas.microsoft.com/office/drawing/2014/main" val="1326342620"/>
                  </a:ext>
                </a:extLst>
              </a:tr>
              <a:tr h="182880">
                <a:tc>
                  <a:txBody>
                    <a:bodyPr/>
                    <a:lstStyle/>
                    <a:p>
                      <a:pPr algn="l" fontAlgn="ctr"/>
                      <a:r>
                        <a:rPr lang="en-GB" sz="1100" b="0" i="0" u="none" strike="noStrike" dirty="0">
                          <a:effectLst/>
                          <a:latin typeface="Calibri" panose="020F0502020204030204" pitchFamily="34" charset="0"/>
                        </a:rPr>
                        <a:t>EBIT</a:t>
                      </a:r>
                    </a:p>
                  </a:txBody>
                  <a:tcPr marL="0" marR="0" marT="0" marB="0" anchor="ctr">
                    <a:lnL>
                      <a:noFill/>
                    </a:lnL>
                    <a:lnR>
                      <a:noFill/>
                    </a:lnR>
                    <a:lnT>
                      <a:noFill/>
                    </a:lnT>
                    <a:lnB>
                      <a:noFill/>
                    </a:lnB>
                    <a:solidFill>
                      <a:srgbClr val="FFFFFF"/>
                    </a:solidFill>
                  </a:tcPr>
                </a:tc>
                <a:tc>
                  <a:txBody>
                    <a:bodyPr/>
                    <a:lstStyle/>
                    <a:p>
                      <a:pPr algn="r" fontAlgn="b"/>
                      <a:r>
                        <a:rPr lang="en-GB" sz="1100" b="0" i="0" u="none" strike="noStrike">
                          <a:solidFill>
                            <a:srgbClr val="404040"/>
                          </a:solidFill>
                          <a:effectLst/>
                          <a:latin typeface="Calibri" panose="020F0502020204030204" pitchFamily="34" charset="0"/>
                        </a:rPr>
                        <a:t> </a:t>
                      </a:r>
                    </a:p>
                  </a:txBody>
                  <a:tcPr marL="0" marR="0" marT="0" marB="0" anchor="b">
                    <a:lnL>
                      <a:noFill/>
                    </a:lnL>
                    <a:lnR>
                      <a:noFill/>
                    </a:lnR>
                    <a:lnT>
                      <a:noFill/>
                    </a:lnT>
                    <a:lnB>
                      <a:noFill/>
                    </a:lnB>
                    <a:solidFill>
                      <a:srgbClr val="FFFFFF"/>
                    </a:solidFill>
                  </a:tcPr>
                </a:tc>
                <a:tc>
                  <a:txBody>
                    <a:bodyPr/>
                    <a:lstStyle/>
                    <a:p>
                      <a:pPr algn="ctr" fontAlgn="b"/>
                      <a:r>
                        <a:rPr lang="en-GB" sz="1100" b="0" i="0" u="none" strike="noStrike">
                          <a:effectLst/>
                          <a:latin typeface="Calibri" panose="020F0502020204030204" pitchFamily="34" charset="0"/>
                        </a:rPr>
                        <a:t>2,500,000</a:t>
                      </a:r>
                    </a:p>
                  </a:txBody>
                  <a:tcPr marL="0" marR="0" marT="0" marB="0" anchor="b">
                    <a:lnL>
                      <a:noFill/>
                    </a:lnL>
                    <a:lnR>
                      <a:noFill/>
                    </a:lnR>
                    <a:lnT>
                      <a:noFill/>
                    </a:lnT>
                    <a:lnB>
                      <a:noFill/>
                    </a:lnB>
                    <a:solidFill>
                      <a:srgbClr val="FFFFFF"/>
                    </a:solidFill>
                  </a:tcPr>
                </a:tc>
                <a:tc>
                  <a:txBody>
                    <a:bodyPr/>
                    <a:lstStyle/>
                    <a:p>
                      <a:pPr algn="ctr" fontAlgn="b"/>
                      <a:r>
                        <a:rPr lang="en-GB" sz="1100" b="0" i="0" u="none" strike="noStrike">
                          <a:effectLst/>
                          <a:latin typeface="Calibri" panose="020F0502020204030204" pitchFamily="34" charset="0"/>
                        </a:rPr>
                        <a:t>2,500,000</a:t>
                      </a:r>
                    </a:p>
                  </a:txBody>
                  <a:tcPr marL="0" marR="0" marT="0" marB="0" anchor="b">
                    <a:lnL>
                      <a:noFill/>
                    </a:lnL>
                    <a:lnR>
                      <a:noFill/>
                    </a:lnR>
                    <a:lnT>
                      <a:noFill/>
                    </a:lnT>
                    <a:lnB>
                      <a:noFill/>
                    </a:lnB>
                    <a:solidFill>
                      <a:srgbClr val="FFFFFF"/>
                    </a:solidFill>
                  </a:tcPr>
                </a:tc>
                <a:tc>
                  <a:txBody>
                    <a:bodyPr/>
                    <a:lstStyle/>
                    <a:p>
                      <a:pPr algn="ctr" fontAlgn="b"/>
                      <a:r>
                        <a:rPr lang="en-GB" sz="1100" b="0" i="0" u="none" strike="noStrike">
                          <a:effectLst/>
                          <a:latin typeface="Calibri" panose="020F0502020204030204" pitchFamily="34" charset="0"/>
                        </a:rPr>
                        <a:t>2,500,000</a:t>
                      </a:r>
                    </a:p>
                  </a:txBody>
                  <a:tcPr marL="0" marR="0" marT="0" marB="0" anchor="b">
                    <a:lnL>
                      <a:noFill/>
                    </a:lnL>
                    <a:lnR>
                      <a:noFill/>
                    </a:lnR>
                    <a:lnT>
                      <a:noFill/>
                    </a:lnT>
                    <a:lnB>
                      <a:noFill/>
                    </a:lnB>
                    <a:solidFill>
                      <a:srgbClr val="FFFFFF"/>
                    </a:solidFill>
                  </a:tcPr>
                </a:tc>
                <a:tc>
                  <a:txBody>
                    <a:bodyPr/>
                    <a:lstStyle/>
                    <a:p>
                      <a:pPr algn="ctr" fontAlgn="b"/>
                      <a:r>
                        <a:rPr lang="en-GB" sz="1100" b="0" i="0" u="none" strike="noStrike">
                          <a:effectLst/>
                          <a:latin typeface="Calibri" panose="020F0502020204030204" pitchFamily="34" charset="0"/>
                        </a:rPr>
                        <a:t>2,500,000</a:t>
                      </a:r>
                    </a:p>
                  </a:txBody>
                  <a:tcPr marL="0" marR="0" marT="0" marB="0" anchor="b">
                    <a:lnL>
                      <a:noFill/>
                    </a:lnL>
                    <a:lnR>
                      <a:noFill/>
                    </a:lnR>
                    <a:lnT>
                      <a:noFill/>
                    </a:lnT>
                    <a:lnB>
                      <a:noFill/>
                    </a:lnB>
                    <a:solidFill>
                      <a:srgbClr val="FFFFFF"/>
                    </a:solidFill>
                  </a:tcPr>
                </a:tc>
                <a:tc>
                  <a:txBody>
                    <a:bodyPr/>
                    <a:lstStyle/>
                    <a:p>
                      <a:pPr algn="ctr" fontAlgn="b"/>
                      <a:r>
                        <a:rPr lang="en-GB" sz="1100" b="0" i="0" u="none" strike="noStrike">
                          <a:effectLst/>
                          <a:latin typeface="Calibri" panose="020F0502020204030204" pitchFamily="34" charset="0"/>
                        </a:rPr>
                        <a:t>2,500,000</a:t>
                      </a:r>
                    </a:p>
                  </a:txBody>
                  <a:tcPr marL="0" marR="0" marT="0" marB="0" anchor="b">
                    <a:lnL>
                      <a:noFill/>
                    </a:lnL>
                    <a:lnR>
                      <a:noFill/>
                    </a:lnR>
                    <a:lnT>
                      <a:noFill/>
                    </a:lnT>
                    <a:lnB>
                      <a:noFill/>
                    </a:lnB>
                    <a:solidFill>
                      <a:srgbClr val="FFFFFF"/>
                    </a:solidFill>
                  </a:tcPr>
                </a:tc>
                <a:tc>
                  <a:txBody>
                    <a:bodyPr/>
                    <a:lstStyle/>
                    <a:p>
                      <a:pPr algn="ctr" fontAlgn="b"/>
                      <a:r>
                        <a:rPr lang="en-GB" sz="1100" b="0" i="0" u="none" strike="noStrike" dirty="0">
                          <a:effectLst/>
                          <a:latin typeface="Calibri" panose="020F0502020204030204" pitchFamily="34"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3005904982"/>
                  </a:ext>
                </a:extLst>
              </a:tr>
              <a:tr h="182880">
                <a:tc>
                  <a:txBody>
                    <a:bodyPr/>
                    <a:lstStyle/>
                    <a:p>
                      <a:pPr algn="l" fontAlgn="ctr"/>
                      <a:r>
                        <a:rPr lang="en-GB" sz="1100" b="0" i="0" u="none" strike="noStrike">
                          <a:effectLst/>
                          <a:latin typeface="Calibri" panose="020F0502020204030204" pitchFamily="34" charset="0"/>
                        </a:rPr>
                        <a:t>Non-Cash Items (D&amp;A)</a:t>
                      </a:r>
                    </a:p>
                  </a:txBody>
                  <a:tcPr marL="0" marR="0" marT="0" marB="0" anchor="ctr">
                    <a:lnL>
                      <a:noFill/>
                    </a:lnL>
                    <a:lnR>
                      <a:noFill/>
                    </a:lnR>
                    <a:lnT>
                      <a:noFill/>
                    </a:lnT>
                    <a:lnB>
                      <a:noFill/>
                    </a:lnB>
                    <a:solidFill>
                      <a:srgbClr val="FFFFFF"/>
                    </a:solidFill>
                  </a:tcPr>
                </a:tc>
                <a:tc>
                  <a:txBody>
                    <a:bodyPr/>
                    <a:lstStyle/>
                    <a:p>
                      <a:pPr algn="r" fontAlgn="b"/>
                      <a:r>
                        <a:rPr lang="en-GB" sz="1100" b="0" i="0" u="none" strike="noStrike">
                          <a:solidFill>
                            <a:srgbClr val="404040"/>
                          </a:solidFill>
                          <a:effectLst/>
                          <a:latin typeface="Calibri" panose="020F0502020204030204" pitchFamily="34" charset="0"/>
                        </a:rPr>
                        <a:t> </a:t>
                      </a:r>
                    </a:p>
                  </a:txBody>
                  <a:tcPr marL="0" marR="0" marT="0" marB="0" anchor="b">
                    <a:lnL>
                      <a:noFill/>
                    </a:lnL>
                    <a:lnR>
                      <a:noFill/>
                    </a:lnR>
                    <a:lnT>
                      <a:noFill/>
                    </a:lnT>
                    <a:lnB>
                      <a:noFill/>
                    </a:lnB>
                    <a:solidFill>
                      <a:srgbClr val="FFFFFF"/>
                    </a:solidFill>
                  </a:tcPr>
                </a:tc>
                <a:tc>
                  <a:txBody>
                    <a:bodyPr/>
                    <a:lstStyle/>
                    <a:p>
                      <a:pPr algn="ctr" fontAlgn="b"/>
                      <a:r>
                        <a:rPr lang="en-GB" sz="1100" b="0" i="0" u="none" strike="noStrike">
                          <a:effectLst/>
                          <a:latin typeface="Calibri" panose="020F0502020204030204" pitchFamily="34" charset="0"/>
                        </a:rPr>
                        <a:t>3,000</a:t>
                      </a:r>
                    </a:p>
                  </a:txBody>
                  <a:tcPr marL="0" marR="0" marT="0" marB="0" anchor="b">
                    <a:lnL>
                      <a:noFill/>
                    </a:lnL>
                    <a:lnR>
                      <a:noFill/>
                    </a:lnR>
                    <a:lnT>
                      <a:noFill/>
                    </a:lnT>
                    <a:lnB>
                      <a:noFill/>
                    </a:lnB>
                    <a:solidFill>
                      <a:srgbClr val="FFFFFF"/>
                    </a:solidFill>
                  </a:tcPr>
                </a:tc>
                <a:tc>
                  <a:txBody>
                    <a:bodyPr/>
                    <a:lstStyle/>
                    <a:p>
                      <a:pPr algn="ctr" fontAlgn="b"/>
                      <a:r>
                        <a:rPr lang="en-GB" sz="1100" b="0" i="0" u="none" strike="noStrike">
                          <a:effectLst/>
                          <a:latin typeface="Calibri" panose="020F0502020204030204" pitchFamily="34" charset="0"/>
                        </a:rPr>
                        <a:t>3,000</a:t>
                      </a:r>
                    </a:p>
                  </a:txBody>
                  <a:tcPr marL="0" marR="0" marT="0" marB="0" anchor="b">
                    <a:lnL>
                      <a:noFill/>
                    </a:lnL>
                    <a:lnR>
                      <a:noFill/>
                    </a:lnR>
                    <a:lnT>
                      <a:noFill/>
                    </a:lnT>
                    <a:lnB>
                      <a:noFill/>
                    </a:lnB>
                    <a:solidFill>
                      <a:srgbClr val="FFFFFF"/>
                    </a:solidFill>
                  </a:tcPr>
                </a:tc>
                <a:tc>
                  <a:txBody>
                    <a:bodyPr/>
                    <a:lstStyle/>
                    <a:p>
                      <a:pPr algn="ctr" fontAlgn="b"/>
                      <a:r>
                        <a:rPr lang="en-GB" sz="1100" b="0" i="0" u="none" strike="noStrike">
                          <a:effectLst/>
                          <a:latin typeface="Calibri" panose="020F0502020204030204" pitchFamily="34" charset="0"/>
                        </a:rPr>
                        <a:t>3,000</a:t>
                      </a:r>
                    </a:p>
                  </a:txBody>
                  <a:tcPr marL="0" marR="0" marT="0" marB="0" anchor="b">
                    <a:lnL>
                      <a:noFill/>
                    </a:lnL>
                    <a:lnR>
                      <a:noFill/>
                    </a:lnR>
                    <a:lnT>
                      <a:noFill/>
                    </a:lnT>
                    <a:lnB>
                      <a:noFill/>
                    </a:lnB>
                    <a:solidFill>
                      <a:srgbClr val="FFFFFF"/>
                    </a:solidFill>
                  </a:tcPr>
                </a:tc>
                <a:tc>
                  <a:txBody>
                    <a:bodyPr/>
                    <a:lstStyle/>
                    <a:p>
                      <a:pPr algn="ctr" fontAlgn="b"/>
                      <a:r>
                        <a:rPr lang="en-GB" sz="1100" b="0" i="0" u="none" strike="noStrike">
                          <a:effectLst/>
                          <a:latin typeface="Calibri" panose="020F0502020204030204" pitchFamily="34" charset="0"/>
                        </a:rPr>
                        <a:t>3,000</a:t>
                      </a:r>
                    </a:p>
                  </a:txBody>
                  <a:tcPr marL="0" marR="0" marT="0" marB="0" anchor="b">
                    <a:lnL>
                      <a:noFill/>
                    </a:lnL>
                    <a:lnR>
                      <a:noFill/>
                    </a:lnR>
                    <a:lnT>
                      <a:noFill/>
                    </a:lnT>
                    <a:lnB>
                      <a:noFill/>
                    </a:lnB>
                    <a:solidFill>
                      <a:srgbClr val="FFFFFF"/>
                    </a:solidFill>
                  </a:tcPr>
                </a:tc>
                <a:tc>
                  <a:txBody>
                    <a:bodyPr/>
                    <a:lstStyle/>
                    <a:p>
                      <a:pPr algn="ctr" fontAlgn="b"/>
                      <a:r>
                        <a:rPr lang="en-GB" sz="1100" b="0" i="0" u="none" strike="noStrike">
                          <a:effectLst/>
                          <a:latin typeface="Calibri" panose="020F0502020204030204" pitchFamily="34" charset="0"/>
                        </a:rPr>
                        <a:t>3,000</a:t>
                      </a:r>
                    </a:p>
                  </a:txBody>
                  <a:tcPr marL="0" marR="0" marT="0" marB="0" anchor="b">
                    <a:lnL>
                      <a:noFill/>
                    </a:lnL>
                    <a:lnR>
                      <a:noFill/>
                    </a:lnR>
                    <a:lnT>
                      <a:noFill/>
                    </a:lnT>
                    <a:lnB>
                      <a:noFill/>
                    </a:lnB>
                    <a:solidFill>
                      <a:srgbClr val="FFFFFF"/>
                    </a:solidFill>
                  </a:tcPr>
                </a:tc>
                <a:tc>
                  <a:txBody>
                    <a:bodyPr/>
                    <a:lstStyle/>
                    <a:p>
                      <a:pPr algn="ctr" fontAlgn="b"/>
                      <a:r>
                        <a:rPr lang="en-GB" sz="1100" b="0" i="0" u="none" strike="noStrike">
                          <a:effectLst/>
                          <a:latin typeface="Calibri" panose="020F0502020204030204" pitchFamily="34"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2312803973"/>
                  </a:ext>
                </a:extLst>
              </a:tr>
              <a:tr h="182880">
                <a:tc>
                  <a:txBody>
                    <a:bodyPr/>
                    <a:lstStyle/>
                    <a:p>
                      <a:pPr algn="l" fontAlgn="ctr"/>
                      <a:r>
                        <a:rPr lang="en-GB" sz="1100" b="0" i="0" u="none" strike="noStrike">
                          <a:effectLst/>
                          <a:latin typeface="Calibri" panose="020F0502020204030204" pitchFamily="34" charset="0"/>
                        </a:rPr>
                        <a:t>Change in Operating Working Capital</a:t>
                      </a:r>
                    </a:p>
                  </a:txBody>
                  <a:tcPr marL="0" marR="0" marT="0" marB="0" anchor="ctr">
                    <a:lnL>
                      <a:noFill/>
                    </a:lnL>
                    <a:lnR>
                      <a:noFill/>
                    </a:lnR>
                    <a:lnT>
                      <a:noFill/>
                    </a:lnT>
                    <a:lnB>
                      <a:noFill/>
                    </a:lnB>
                    <a:solidFill>
                      <a:srgbClr val="FFFFFF"/>
                    </a:solidFill>
                  </a:tcPr>
                </a:tc>
                <a:tc>
                  <a:txBody>
                    <a:bodyPr/>
                    <a:lstStyle/>
                    <a:p>
                      <a:pPr algn="r" fontAlgn="b"/>
                      <a:r>
                        <a:rPr lang="en-GB" sz="1100" b="0" i="0" u="none" strike="noStrike">
                          <a:solidFill>
                            <a:srgbClr val="404040"/>
                          </a:solidFill>
                          <a:effectLst/>
                          <a:latin typeface="Calibri" panose="020F0502020204030204" pitchFamily="34" charset="0"/>
                        </a:rPr>
                        <a:t> </a:t>
                      </a:r>
                    </a:p>
                  </a:txBody>
                  <a:tcPr marL="0" marR="0" marT="0" marB="0" anchor="b">
                    <a:lnL>
                      <a:noFill/>
                    </a:lnL>
                    <a:lnR>
                      <a:noFill/>
                    </a:lnR>
                    <a:lnT>
                      <a:noFill/>
                    </a:lnT>
                    <a:lnB>
                      <a:noFill/>
                    </a:lnB>
                    <a:solidFill>
                      <a:srgbClr val="FFFFFF"/>
                    </a:solidFill>
                  </a:tcPr>
                </a:tc>
                <a:tc>
                  <a:txBody>
                    <a:bodyPr/>
                    <a:lstStyle/>
                    <a:p>
                      <a:pPr algn="ctr" fontAlgn="b"/>
                      <a:r>
                        <a:rPr lang="en-GB" sz="1100" b="0" i="0" u="none" strike="noStrike">
                          <a:effectLst/>
                          <a:latin typeface="Calibri" panose="020F0502020204030204" pitchFamily="34" charset="0"/>
                        </a:rPr>
                        <a:t>0</a:t>
                      </a:r>
                    </a:p>
                  </a:txBody>
                  <a:tcPr marL="0" marR="0" marT="0" marB="0" anchor="b">
                    <a:lnL>
                      <a:noFill/>
                    </a:lnL>
                    <a:lnR>
                      <a:noFill/>
                    </a:lnR>
                    <a:lnT>
                      <a:noFill/>
                    </a:lnT>
                    <a:lnB>
                      <a:noFill/>
                    </a:lnB>
                    <a:solidFill>
                      <a:srgbClr val="FFFFFF"/>
                    </a:solidFill>
                  </a:tcPr>
                </a:tc>
                <a:tc>
                  <a:txBody>
                    <a:bodyPr/>
                    <a:lstStyle/>
                    <a:p>
                      <a:pPr algn="ctr" fontAlgn="b"/>
                      <a:r>
                        <a:rPr lang="en-GB" sz="1100" b="0" i="0" u="none" strike="noStrike">
                          <a:effectLst/>
                          <a:latin typeface="Calibri" panose="020F0502020204030204" pitchFamily="34" charset="0"/>
                        </a:rPr>
                        <a:t>-1,000,000</a:t>
                      </a:r>
                    </a:p>
                  </a:txBody>
                  <a:tcPr marL="0" marR="0" marT="0" marB="0" anchor="b">
                    <a:lnL>
                      <a:noFill/>
                    </a:lnL>
                    <a:lnR>
                      <a:noFill/>
                    </a:lnR>
                    <a:lnT>
                      <a:noFill/>
                    </a:lnT>
                    <a:lnB>
                      <a:noFill/>
                    </a:lnB>
                    <a:solidFill>
                      <a:srgbClr val="FFFFFF"/>
                    </a:solidFill>
                  </a:tcPr>
                </a:tc>
                <a:tc>
                  <a:txBody>
                    <a:bodyPr/>
                    <a:lstStyle/>
                    <a:p>
                      <a:pPr algn="ctr" fontAlgn="b"/>
                      <a:r>
                        <a:rPr lang="en-GB" sz="1100" b="0" i="0" u="none" strike="noStrike">
                          <a:effectLst/>
                          <a:latin typeface="Calibri" panose="020F0502020204030204" pitchFamily="34" charset="0"/>
                        </a:rPr>
                        <a:t>-1,000,000</a:t>
                      </a:r>
                    </a:p>
                  </a:txBody>
                  <a:tcPr marL="0" marR="0" marT="0" marB="0" anchor="b">
                    <a:lnL>
                      <a:noFill/>
                    </a:lnL>
                    <a:lnR>
                      <a:noFill/>
                    </a:lnR>
                    <a:lnT>
                      <a:noFill/>
                    </a:lnT>
                    <a:lnB>
                      <a:noFill/>
                    </a:lnB>
                    <a:solidFill>
                      <a:srgbClr val="FFFFFF"/>
                    </a:solidFill>
                  </a:tcPr>
                </a:tc>
                <a:tc>
                  <a:txBody>
                    <a:bodyPr/>
                    <a:lstStyle/>
                    <a:p>
                      <a:pPr algn="ctr" fontAlgn="b"/>
                      <a:r>
                        <a:rPr lang="en-GB" sz="1100" b="0" i="0" u="none" strike="noStrike">
                          <a:effectLst/>
                          <a:latin typeface="Calibri" panose="020F0502020204030204" pitchFamily="34" charset="0"/>
                        </a:rPr>
                        <a:t>0</a:t>
                      </a:r>
                    </a:p>
                  </a:txBody>
                  <a:tcPr marL="0" marR="0" marT="0" marB="0" anchor="b">
                    <a:lnL>
                      <a:noFill/>
                    </a:lnL>
                    <a:lnR>
                      <a:noFill/>
                    </a:lnR>
                    <a:lnT>
                      <a:noFill/>
                    </a:lnT>
                    <a:lnB>
                      <a:noFill/>
                    </a:lnB>
                    <a:solidFill>
                      <a:srgbClr val="FFFFFF"/>
                    </a:solidFill>
                  </a:tcPr>
                </a:tc>
                <a:tc>
                  <a:txBody>
                    <a:bodyPr/>
                    <a:lstStyle/>
                    <a:p>
                      <a:pPr algn="ctr" fontAlgn="b"/>
                      <a:r>
                        <a:rPr lang="en-GB" sz="1100" b="0" i="0" u="none" strike="noStrike">
                          <a:effectLst/>
                          <a:latin typeface="Calibri" panose="020F0502020204030204" pitchFamily="34" charset="0"/>
                        </a:rPr>
                        <a:t>-1,000,000</a:t>
                      </a:r>
                    </a:p>
                  </a:txBody>
                  <a:tcPr marL="0" marR="0" marT="0" marB="0" anchor="b">
                    <a:lnL>
                      <a:noFill/>
                    </a:lnL>
                    <a:lnR>
                      <a:noFill/>
                    </a:lnR>
                    <a:lnT>
                      <a:noFill/>
                    </a:lnT>
                    <a:lnB>
                      <a:noFill/>
                    </a:lnB>
                    <a:solidFill>
                      <a:srgbClr val="FFFFFF"/>
                    </a:solidFill>
                  </a:tcPr>
                </a:tc>
                <a:tc>
                  <a:txBody>
                    <a:bodyPr/>
                    <a:lstStyle/>
                    <a:p>
                      <a:pPr algn="ctr" fontAlgn="b"/>
                      <a:r>
                        <a:rPr lang="en-GB" sz="1100" b="0" i="0" u="none" strike="noStrike">
                          <a:effectLst/>
                          <a:latin typeface="Calibri" panose="020F0502020204030204" pitchFamily="34" charset="0"/>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3800829203"/>
                  </a:ext>
                </a:extLst>
              </a:tr>
              <a:tr h="182880">
                <a:tc>
                  <a:txBody>
                    <a:bodyPr/>
                    <a:lstStyle/>
                    <a:p>
                      <a:pPr algn="l" fontAlgn="ctr"/>
                      <a:r>
                        <a:rPr lang="en-GB" sz="1100" b="0" i="0" u="none" strike="noStrike">
                          <a:effectLst/>
                          <a:latin typeface="Calibri" panose="020F0502020204030204" pitchFamily="34" charset="0"/>
                        </a:rPr>
                        <a:t>Capital Expenditures</a:t>
                      </a:r>
                    </a:p>
                  </a:txBody>
                  <a:tcPr marL="0" marR="0" marT="0" marB="0" anchor="ctr">
                    <a:lnL>
                      <a:noFill/>
                    </a:lnL>
                    <a:lnR>
                      <a:noFill/>
                    </a:lnR>
                    <a:lnT>
                      <a:noFill/>
                    </a:lnT>
                    <a:lnB w="6350" cap="flat" cmpd="sng" algn="ctr">
                      <a:solidFill>
                        <a:srgbClr val="305496"/>
                      </a:solidFill>
                      <a:prstDash val="solid"/>
                      <a:round/>
                      <a:headEnd type="none" w="med" len="med"/>
                      <a:tailEnd type="none" w="med" len="med"/>
                    </a:lnB>
                    <a:solidFill>
                      <a:srgbClr val="FFFFFF"/>
                    </a:solidFill>
                  </a:tcPr>
                </a:tc>
                <a:tc>
                  <a:txBody>
                    <a:bodyPr/>
                    <a:lstStyle/>
                    <a:p>
                      <a:pPr algn="r" fontAlgn="b"/>
                      <a:r>
                        <a:rPr lang="en-GB" sz="1100" b="0" i="0" u="none" strike="noStrike">
                          <a:solidFill>
                            <a:srgbClr val="404040"/>
                          </a:solidFill>
                          <a:effectLst/>
                          <a:latin typeface="Calibri" panose="020F0502020204030204" pitchFamily="34" charset="0"/>
                        </a:rPr>
                        <a:t> </a:t>
                      </a:r>
                    </a:p>
                  </a:txBody>
                  <a:tcPr marL="0" marR="0" marT="0" marB="0" anchor="b">
                    <a:lnL>
                      <a:noFill/>
                    </a:lnL>
                    <a:lnR>
                      <a:noFill/>
                    </a:lnR>
                    <a:lnT>
                      <a:noFill/>
                    </a:lnT>
                    <a:lnB w="6350" cap="flat" cmpd="sng" algn="ctr">
                      <a:solidFill>
                        <a:srgbClr val="305496"/>
                      </a:solidFill>
                      <a:prstDash val="solid"/>
                      <a:round/>
                      <a:headEnd type="none" w="med" len="med"/>
                      <a:tailEnd type="none" w="med" len="med"/>
                    </a:lnB>
                    <a:solidFill>
                      <a:srgbClr val="FFFFFF"/>
                    </a:solidFill>
                  </a:tcPr>
                </a:tc>
                <a:tc>
                  <a:txBody>
                    <a:bodyPr/>
                    <a:lstStyle/>
                    <a:p>
                      <a:pPr algn="ctr" fontAlgn="b"/>
                      <a:r>
                        <a:rPr lang="en-GB" sz="1100" b="0" i="0" u="none" strike="noStrike">
                          <a:effectLst/>
                          <a:latin typeface="Calibri" panose="020F0502020204030204" pitchFamily="34" charset="0"/>
                        </a:rPr>
                        <a:t>0</a:t>
                      </a:r>
                    </a:p>
                  </a:txBody>
                  <a:tcPr marL="0" marR="0" marT="0" marB="0" anchor="b">
                    <a:lnL>
                      <a:noFill/>
                    </a:lnL>
                    <a:lnR>
                      <a:noFill/>
                    </a:lnR>
                    <a:lnT>
                      <a:noFill/>
                    </a:lnT>
                    <a:lnB w="6350" cap="flat" cmpd="sng" algn="ctr">
                      <a:solidFill>
                        <a:srgbClr val="305496"/>
                      </a:solidFill>
                      <a:prstDash val="solid"/>
                      <a:round/>
                      <a:headEnd type="none" w="med" len="med"/>
                      <a:tailEnd type="none" w="med" len="med"/>
                    </a:lnB>
                    <a:solidFill>
                      <a:srgbClr val="FFFFFF"/>
                    </a:solidFill>
                  </a:tcPr>
                </a:tc>
                <a:tc>
                  <a:txBody>
                    <a:bodyPr/>
                    <a:lstStyle/>
                    <a:p>
                      <a:pPr algn="ctr" fontAlgn="b"/>
                      <a:r>
                        <a:rPr lang="en-GB" sz="1100" b="0" i="0" u="none" strike="noStrike">
                          <a:effectLst/>
                          <a:latin typeface="Calibri" panose="020F0502020204030204" pitchFamily="34" charset="0"/>
                        </a:rPr>
                        <a:t>0</a:t>
                      </a:r>
                    </a:p>
                  </a:txBody>
                  <a:tcPr marL="0" marR="0" marT="0" marB="0" anchor="b">
                    <a:lnL>
                      <a:noFill/>
                    </a:lnL>
                    <a:lnR>
                      <a:noFill/>
                    </a:lnR>
                    <a:lnT>
                      <a:noFill/>
                    </a:lnT>
                    <a:lnB w="6350" cap="flat" cmpd="sng" algn="ctr">
                      <a:solidFill>
                        <a:srgbClr val="305496"/>
                      </a:solidFill>
                      <a:prstDash val="solid"/>
                      <a:round/>
                      <a:headEnd type="none" w="med" len="med"/>
                      <a:tailEnd type="none" w="med" len="med"/>
                    </a:lnB>
                    <a:solidFill>
                      <a:srgbClr val="FFFFFF"/>
                    </a:solidFill>
                  </a:tcPr>
                </a:tc>
                <a:tc>
                  <a:txBody>
                    <a:bodyPr/>
                    <a:lstStyle/>
                    <a:p>
                      <a:pPr algn="ctr" fontAlgn="b"/>
                      <a:r>
                        <a:rPr lang="en-GB" sz="1100" b="0" i="0" u="none" strike="noStrike">
                          <a:effectLst/>
                          <a:latin typeface="Calibri" panose="020F0502020204030204" pitchFamily="34" charset="0"/>
                        </a:rPr>
                        <a:t>0</a:t>
                      </a:r>
                    </a:p>
                  </a:txBody>
                  <a:tcPr marL="0" marR="0" marT="0" marB="0" anchor="b">
                    <a:lnL>
                      <a:noFill/>
                    </a:lnL>
                    <a:lnR>
                      <a:noFill/>
                    </a:lnR>
                    <a:lnT>
                      <a:noFill/>
                    </a:lnT>
                    <a:lnB w="6350" cap="flat" cmpd="sng" algn="ctr">
                      <a:solidFill>
                        <a:srgbClr val="305496"/>
                      </a:solidFill>
                      <a:prstDash val="solid"/>
                      <a:round/>
                      <a:headEnd type="none" w="med" len="med"/>
                      <a:tailEnd type="none" w="med" len="med"/>
                    </a:lnB>
                    <a:solidFill>
                      <a:srgbClr val="FFFFFF"/>
                    </a:solidFill>
                  </a:tcPr>
                </a:tc>
                <a:tc>
                  <a:txBody>
                    <a:bodyPr/>
                    <a:lstStyle/>
                    <a:p>
                      <a:pPr algn="ctr" fontAlgn="b"/>
                      <a:r>
                        <a:rPr lang="en-GB" sz="1100" b="0" i="0" u="none" strike="noStrike">
                          <a:effectLst/>
                          <a:latin typeface="Calibri" panose="020F0502020204030204" pitchFamily="34" charset="0"/>
                        </a:rPr>
                        <a:t>0</a:t>
                      </a:r>
                    </a:p>
                  </a:txBody>
                  <a:tcPr marL="0" marR="0" marT="0" marB="0" anchor="b">
                    <a:lnL>
                      <a:noFill/>
                    </a:lnL>
                    <a:lnR>
                      <a:noFill/>
                    </a:lnR>
                    <a:lnT>
                      <a:noFill/>
                    </a:lnT>
                    <a:lnB w="6350" cap="flat" cmpd="sng" algn="ctr">
                      <a:solidFill>
                        <a:srgbClr val="305496"/>
                      </a:solidFill>
                      <a:prstDash val="solid"/>
                      <a:round/>
                      <a:headEnd type="none" w="med" len="med"/>
                      <a:tailEnd type="none" w="med" len="med"/>
                    </a:lnB>
                    <a:solidFill>
                      <a:srgbClr val="FFFFFF"/>
                    </a:solidFill>
                  </a:tcPr>
                </a:tc>
                <a:tc>
                  <a:txBody>
                    <a:bodyPr/>
                    <a:lstStyle/>
                    <a:p>
                      <a:pPr algn="ctr" fontAlgn="b"/>
                      <a:r>
                        <a:rPr lang="en-GB" sz="1100" b="0" i="0" u="none" strike="noStrike">
                          <a:effectLst/>
                          <a:latin typeface="Calibri" panose="020F0502020204030204" pitchFamily="34" charset="0"/>
                        </a:rPr>
                        <a:t>0</a:t>
                      </a:r>
                    </a:p>
                  </a:txBody>
                  <a:tcPr marL="0" marR="0" marT="0" marB="0" anchor="b">
                    <a:lnL>
                      <a:noFill/>
                    </a:lnL>
                    <a:lnR>
                      <a:noFill/>
                    </a:lnR>
                    <a:lnT>
                      <a:noFill/>
                    </a:lnT>
                    <a:lnB w="6350" cap="flat" cmpd="sng" algn="ctr">
                      <a:solidFill>
                        <a:srgbClr val="305496"/>
                      </a:solidFill>
                      <a:prstDash val="solid"/>
                      <a:round/>
                      <a:headEnd type="none" w="med" len="med"/>
                      <a:tailEnd type="none" w="med" len="med"/>
                    </a:lnB>
                    <a:solidFill>
                      <a:srgbClr val="FFFFFF"/>
                    </a:solidFill>
                  </a:tcPr>
                </a:tc>
                <a:tc>
                  <a:txBody>
                    <a:bodyPr/>
                    <a:lstStyle/>
                    <a:p>
                      <a:pPr algn="ctr" fontAlgn="b"/>
                      <a:r>
                        <a:rPr lang="en-GB" sz="1100" b="0" i="0" u="none" strike="noStrike">
                          <a:effectLst/>
                          <a:latin typeface="Calibri" panose="020F0502020204030204" pitchFamily="34" charset="0"/>
                        </a:rPr>
                        <a:t> </a:t>
                      </a:r>
                    </a:p>
                  </a:txBody>
                  <a:tcPr marL="0" marR="0" marT="0" marB="0" anchor="b">
                    <a:lnL>
                      <a:noFill/>
                    </a:lnL>
                    <a:lnR>
                      <a:noFill/>
                    </a:lnR>
                    <a:lnT>
                      <a:noFill/>
                    </a:lnT>
                    <a:lnB w="6350" cap="flat" cmpd="sng" algn="ctr">
                      <a:solidFill>
                        <a:srgbClr val="305496"/>
                      </a:solidFill>
                      <a:prstDash val="solid"/>
                      <a:round/>
                      <a:headEnd type="none" w="med" len="med"/>
                      <a:tailEnd type="none" w="med" len="med"/>
                    </a:lnB>
                    <a:solidFill>
                      <a:srgbClr val="FFFFFF"/>
                    </a:solidFill>
                  </a:tcPr>
                </a:tc>
                <a:extLst>
                  <a:ext uri="{0D108BD9-81ED-4DB2-BD59-A6C34878D82A}">
                    <a16:rowId xmlns:a16="http://schemas.microsoft.com/office/drawing/2014/main" val="2627284845"/>
                  </a:ext>
                </a:extLst>
              </a:tr>
              <a:tr h="182880">
                <a:tc>
                  <a:txBody>
                    <a:bodyPr/>
                    <a:lstStyle/>
                    <a:p>
                      <a:pPr algn="l" fontAlgn="b"/>
                      <a:r>
                        <a:rPr lang="en-GB" sz="1100" b="1" i="0" u="none" strike="noStrike">
                          <a:effectLst/>
                          <a:latin typeface="Calibri" panose="020F0502020204030204" pitchFamily="34" charset="0"/>
                        </a:rPr>
                        <a:t>Free Cash Flow to the Firm (FCFF)</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404040"/>
                          </a:solidFill>
                          <a:effectLst/>
                          <a:latin typeface="Calibri" panose="020F0502020204030204" pitchFamily="34" charset="0"/>
                        </a:rPr>
                        <a:t> </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tc>
                  <a:txBody>
                    <a:bodyPr/>
                    <a:lstStyle/>
                    <a:p>
                      <a:pPr algn="ctr" fontAlgn="b"/>
                      <a:r>
                        <a:rPr lang="en-GB" sz="1100" b="1" i="0" u="none" strike="noStrike">
                          <a:effectLst/>
                          <a:latin typeface="Calibri" panose="020F0502020204030204" pitchFamily="34" charset="0"/>
                        </a:rPr>
                        <a:t>2,503,000</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tc>
                  <a:txBody>
                    <a:bodyPr/>
                    <a:lstStyle/>
                    <a:p>
                      <a:pPr algn="ctr" fontAlgn="b"/>
                      <a:r>
                        <a:rPr lang="en-GB" sz="1100" b="1" i="0" u="none" strike="noStrike">
                          <a:effectLst/>
                          <a:latin typeface="Calibri" panose="020F0502020204030204" pitchFamily="34" charset="0"/>
                        </a:rPr>
                        <a:t>1,503,000</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tc>
                  <a:txBody>
                    <a:bodyPr/>
                    <a:lstStyle/>
                    <a:p>
                      <a:pPr algn="ctr" fontAlgn="b"/>
                      <a:r>
                        <a:rPr lang="en-GB" sz="1100" b="1" i="0" u="none" strike="noStrike">
                          <a:effectLst/>
                          <a:latin typeface="Calibri" panose="020F0502020204030204" pitchFamily="34" charset="0"/>
                        </a:rPr>
                        <a:t>1,503,000</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tc>
                  <a:txBody>
                    <a:bodyPr/>
                    <a:lstStyle/>
                    <a:p>
                      <a:pPr algn="ctr" fontAlgn="b"/>
                      <a:r>
                        <a:rPr lang="en-GB" sz="1100" b="1" i="0" u="none" strike="noStrike">
                          <a:effectLst/>
                          <a:latin typeface="Calibri" panose="020F0502020204030204" pitchFamily="34" charset="0"/>
                        </a:rPr>
                        <a:t>2,503,000</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tc>
                  <a:txBody>
                    <a:bodyPr/>
                    <a:lstStyle/>
                    <a:p>
                      <a:pPr algn="ctr" fontAlgn="b"/>
                      <a:r>
                        <a:rPr lang="en-GB" sz="1100" b="1" i="0" u="none" strike="noStrike">
                          <a:effectLst/>
                          <a:latin typeface="Calibri" panose="020F0502020204030204" pitchFamily="34" charset="0"/>
                        </a:rPr>
                        <a:t>1,503,000</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tc>
                  <a:txBody>
                    <a:bodyPr/>
                    <a:lstStyle/>
                    <a:p>
                      <a:pPr algn="ctr" fontAlgn="b"/>
                      <a:r>
                        <a:rPr lang="en-GB" sz="1100" b="1" i="0" u="none" strike="noStrike">
                          <a:effectLst/>
                          <a:latin typeface="Calibri" panose="020F0502020204030204" pitchFamily="34" charset="0"/>
                        </a:rPr>
                        <a:t>1,563,120</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extLst>
                  <a:ext uri="{0D108BD9-81ED-4DB2-BD59-A6C34878D82A}">
                    <a16:rowId xmlns:a16="http://schemas.microsoft.com/office/drawing/2014/main" val="4167735712"/>
                  </a:ext>
                </a:extLst>
              </a:tr>
              <a:tr h="182880">
                <a:tc>
                  <a:txBody>
                    <a:bodyPr/>
                    <a:lstStyle/>
                    <a:p>
                      <a:pPr algn="l" fontAlgn="b"/>
                      <a:r>
                        <a:rPr lang="en-GB" sz="1100" b="1" i="0" u="none" strike="noStrike">
                          <a:effectLst/>
                          <a:latin typeface="Calibri" panose="020F0502020204030204" pitchFamily="34" charset="0"/>
                        </a:rPr>
                        <a:t>Present Value of FCFF &amp; TV</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tc>
                  <a:txBody>
                    <a:bodyPr/>
                    <a:lstStyle/>
                    <a:p>
                      <a:pPr algn="r" fontAlgn="b"/>
                      <a:r>
                        <a:rPr lang="en-GB" sz="1100" b="1" i="0" u="none" strike="noStrike">
                          <a:solidFill>
                            <a:srgbClr val="404040"/>
                          </a:solidFill>
                          <a:effectLst/>
                          <a:latin typeface="Calibri" panose="020F0502020204030204" pitchFamily="34" charset="0"/>
                        </a:rPr>
                        <a:t> </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tc>
                  <a:txBody>
                    <a:bodyPr/>
                    <a:lstStyle/>
                    <a:p>
                      <a:pPr algn="ctr" fontAlgn="b"/>
                      <a:r>
                        <a:rPr lang="en-GB" sz="1100" b="1" i="0" u="none" strike="noStrike">
                          <a:effectLst/>
                          <a:latin typeface="Calibri" panose="020F0502020204030204" pitchFamily="34" charset="0"/>
                        </a:rPr>
                        <a:t>2,195,614</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tc>
                  <a:txBody>
                    <a:bodyPr/>
                    <a:lstStyle/>
                    <a:p>
                      <a:pPr algn="ctr" fontAlgn="b"/>
                      <a:r>
                        <a:rPr lang="en-GB" sz="1100" b="1" i="0" u="none" strike="noStrike">
                          <a:effectLst/>
                          <a:latin typeface="Calibri" panose="020F0502020204030204" pitchFamily="34" charset="0"/>
                        </a:rPr>
                        <a:t>1,161,395</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tc>
                  <a:txBody>
                    <a:bodyPr/>
                    <a:lstStyle/>
                    <a:p>
                      <a:pPr algn="ctr" fontAlgn="b"/>
                      <a:r>
                        <a:rPr lang="en-GB" sz="1100" b="1" i="0" u="none" strike="noStrike">
                          <a:effectLst/>
                          <a:latin typeface="Calibri" panose="020F0502020204030204" pitchFamily="34" charset="0"/>
                        </a:rPr>
                        <a:t>1,011,551</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tc>
                  <a:txBody>
                    <a:bodyPr/>
                    <a:lstStyle/>
                    <a:p>
                      <a:pPr algn="ctr" fontAlgn="b"/>
                      <a:r>
                        <a:rPr lang="en-GB" sz="1100" b="1" i="0" u="none" strike="noStrike">
                          <a:effectLst/>
                          <a:latin typeface="Calibri" panose="020F0502020204030204" pitchFamily="34" charset="0"/>
                        </a:rPr>
                        <a:t>1,450,171</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tc>
                  <a:txBody>
                    <a:bodyPr/>
                    <a:lstStyle/>
                    <a:p>
                      <a:pPr algn="ctr" fontAlgn="b"/>
                      <a:r>
                        <a:rPr lang="en-GB" sz="1100" b="1" i="0" u="none" strike="noStrike">
                          <a:effectLst/>
                          <a:latin typeface="Calibri" panose="020F0502020204030204" pitchFamily="34" charset="0"/>
                        </a:rPr>
                        <a:t>766,054</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tc>
                  <a:txBody>
                    <a:bodyPr/>
                    <a:lstStyle/>
                    <a:p>
                      <a:pPr algn="ctr" fontAlgn="b"/>
                      <a:r>
                        <a:rPr lang="en-GB" sz="1100" b="1" i="0" u="none" strike="noStrike">
                          <a:effectLst/>
                          <a:latin typeface="Calibri" panose="020F0502020204030204" pitchFamily="34" charset="0"/>
                        </a:rPr>
                        <a:t>796,696</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extLst>
                  <a:ext uri="{0D108BD9-81ED-4DB2-BD59-A6C34878D82A}">
                    <a16:rowId xmlns:a16="http://schemas.microsoft.com/office/drawing/2014/main" val="2216717749"/>
                  </a:ext>
                </a:extLst>
              </a:tr>
              <a:tr h="167640">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w="6350" cap="flat" cmpd="sng" algn="ctr">
                      <a:solidFill>
                        <a:srgbClr val="305496"/>
                      </a:solidFill>
                      <a:prstDash val="solid"/>
                      <a:round/>
                      <a:headEnd type="none" w="med" len="med"/>
                      <a:tailEnd type="none" w="med" len="med"/>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w="6350" cap="flat" cmpd="sng" algn="ctr">
                      <a:solidFill>
                        <a:srgbClr val="305496"/>
                      </a:solidFill>
                      <a:prstDash val="solid"/>
                      <a:round/>
                      <a:headEnd type="none" w="med" len="med"/>
                      <a:tailEnd type="none" w="med" len="med"/>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w="6350" cap="flat" cmpd="sng" algn="ctr">
                      <a:solidFill>
                        <a:srgbClr val="305496"/>
                      </a:solidFill>
                      <a:prstDash val="solid"/>
                      <a:round/>
                      <a:headEnd type="none" w="med" len="med"/>
                      <a:tailEnd type="none" w="med" len="med"/>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w="6350" cap="flat" cmpd="sng" algn="ctr">
                      <a:solidFill>
                        <a:srgbClr val="305496"/>
                      </a:solidFill>
                      <a:prstDash val="solid"/>
                      <a:round/>
                      <a:headEnd type="none" w="med" len="med"/>
                      <a:tailEnd type="none" w="med" len="med"/>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w="6350" cap="flat" cmpd="sng" algn="ctr">
                      <a:solidFill>
                        <a:srgbClr val="305496"/>
                      </a:solidFill>
                      <a:prstDash val="solid"/>
                      <a:round/>
                      <a:headEnd type="none" w="med" len="med"/>
                      <a:tailEnd type="none" w="med" len="med"/>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w="6350" cap="flat" cmpd="sng" algn="ctr">
                      <a:solidFill>
                        <a:srgbClr val="305496"/>
                      </a:solidFill>
                      <a:prstDash val="solid"/>
                      <a:round/>
                      <a:headEnd type="none" w="med" len="med"/>
                      <a:tailEnd type="none" w="med" len="med"/>
                    </a:lnT>
                    <a:lnB>
                      <a:noFill/>
                    </a:lnB>
                  </a:tcPr>
                </a:tc>
                <a:extLst>
                  <a:ext uri="{0D108BD9-81ED-4DB2-BD59-A6C34878D82A}">
                    <a16:rowId xmlns:a16="http://schemas.microsoft.com/office/drawing/2014/main" val="2120475201"/>
                  </a:ext>
                </a:extLst>
              </a:tr>
              <a:tr h="182880">
                <a:tc>
                  <a:txBody>
                    <a:bodyPr/>
                    <a:lstStyle/>
                    <a:p>
                      <a:pPr algn="l" fontAlgn="ctr"/>
                      <a:r>
                        <a:rPr lang="en-GB" sz="1100" b="1" i="0" u="none" strike="noStrike">
                          <a:effectLst/>
                          <a:latin typeface="Calibri" panose="020F0502020204030204" pitchFamily="34" charset="0"/>
                        </a:rPr>
                        <a:t>NPV FCFF</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GB" sz="1100" b="1" i="0" u="none" strike="noStrike">
                          <a:effectLst/>
                          <a:latin typeface="Calibri" panose="020F0502020204030204" pitchFamily="34" charset="0"/>
                        </a:rPr>
                        <a:t>6,584,785</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3692233242"/>
                  </a:ext>
                </a:extLst>
              </a:tr>
              <a:tr h="182880">
                <a:tc>
                  <a:txBody>
                    <a:bodyPr/>
                    <a:lstStyle/>
                    <a:p>
                      <a:pPr algn="l" fontAlgn="ctr"/>
                      <a:r>
                        <a:rPr lang="en-GB" sz="1100" b="1" i="0" u="none" strike="noStrike">
                          <a:effectLst/>
                          <a:latin typeface="Calibri" panose="020F0502020204030204" pitchFamily="34" charset="0"/>
                        </a:rPr>
                        <a:t>NPV TV</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FFFFFF"/>
                    </a:solidFill>
                  </a:tcPr>
                </a:tc>
                <a:tc>
                  <a:txBody>
                    <a:bodyPr/>
                    <a:lstStyle/>
                    <a:p>
                      <a:pPr algn="ctr" fontAlgn="b"/>
                      <a:r>
                        <a:rPr lang="en-GB" sz="1100" b="1" i="0" u="none" strike="noStrike">
                          <a:effectLst/>
                          <a:latin typeface="Calibri" panose="020F0502020204030204" pitchFamily="34" charset="0"/>
                        </a:rPr>
                        <a:t>796,696</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FFFFFF"/>
                    </a:solidFill>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dirty="0">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dirty="0">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GB" sz="1000" b="0" i="0" u="none" strike="noStrike" dirty="0">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9261243"/>
                  </a:ext>
                </a:extLst>
              </a:tr>
              <a:tr h="182880">
                <a:tc>
                  <a:txBody>
                    <a:bodyPr/>
                    <a:lstStyle/>
                    <a:p>
                      <a:pPr algn="l" fontAlgn="b"/>
                      <a:r>
                        <a:rPr lang="en-GB" sz="1100" b="1" i="0" u="none" strike="noStrike">
                          <a:effectLst/>
                          <a:latin typeface="Calibri" panose="020F0502020204030204" pitchFamily="34" charset="0"/>
                        </a:rPr>
                        <a:t>DCF Enterprise Value</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tc>
                  <a:txBody>
                    <a:bodyPr/>
                    <a:lstStyle/>
                    <a:p>
                      <a:pPr algn="ctr" fontAlgn="b"/>
                      <a:r>
                        <a:rPr lang="en-GB" sz="1100" b="1" i="0" u="none" strike="noStrike">
                          <a:effectLst/>
                          <a:latin typeface="Calibri" panose="020F0502020204030204" pitchFamily="34" charset="0"/>
                        </a:rPr>
                        <a:t>7,381,481</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dirty="0">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dirty="0">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560272434"/>
                  </a:ext>
                </a:extLst>
              </a:tr>
              <a:tr h="182880">
                <a:tc>
                  <a:txBody>
                    <a:bodyPr/>
                    <a:lstStyle/>
                    <a:p>
                      <a:pPr algn="l" fontAlgn="b"/>
                      <a:r>
                        <a:rPr lang="en-GB" sz="1100" b="1" i="0" u="none" strike="noStrike">
                          <a:effectLst/>
                          <a:latin typeface="Calibri" panose="020F0502020204030204" pitchFamily="34" charset="0"/>
                        </a:rPr>
                        <a:t>Equity Value</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b"/>
                      <a:r>
                        <a:rPr lang="en-GB" sz="1100" b="1" i="0" u="none" strike="noStrike">
                          <a:effectLst/>
                          <a:latin typeface="Calibri" panose="020F0502020204030204" pitchFamily="34" charset="0"/>
                        </a:rPr>
                        <a:t>7,381,481</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495722112"/>
                  </a:ext>
                </a:extLst>
              </a:tr>
              <a:tr h="182880">
                <a:tc>
                  <a:txBody>
                    <a:bodyPr/>
                    <a:lstStyle/>
                    <a:p>
                      <a:pPr algn="l" fontAlgn="ctr"/>
                      <a:r>
                        <a:rPr lang="en-GB" sz="1100" b="1" i="0" u="none" strike="noStrike">
                          <a:effectLst/>
                          <a:latin typeface="Calibri" panose="020F0502020204030204" pitchFamily="34" charset="0"/>
                        </a:rPr>
                        <a:t>No. of shares</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FFFFFF"/>
                    </a:solidFill>
                  </a:tcPr>
                </a:tc>
                <a:tc>
                  <a:txBody>
                    <a:bodyPr/>
                    <a:lstStyle/>
                    <a:p>
                      <a:pPr algn="ctr" fontAlgn="b"/>
                      <a:r>
                        <a:rPr lang="en-GB" sz="1100" b="1" i="0" u="none" strike="noStrike">
                          <a:effectLst/>
                          <a:latin typeface="Calibri" panose="020F0502020204030204" pitchFamily="34" charset="0"/>
                        </a:rPr>
                        <a:t>3,000,000</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FFFFFF"/>
                    </a:solidFill>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3213655293"/>
                  </a:ext>
                </a:extLst>
              </a:tr>
              <a:tr h="182880">
                <a:tc>
                  <a:txBody>
                    <a:bodyPr/>
                    <a:lstStyle/>
                    <a:p>
                      <a:pPr algn="l" fontAlgn="b"/>
                      <a:r>
                        <a:rPr lang="en-GB" sz="1100" b="1" i="0" u="none" strike="noStrike">
                          <a:effectLst/>
                          <a:latin typeface="Calibri" panose="020F0502020204030204" pitchFamily="34" charset="0"/>
                        </a:rPr>
                        <a:t>Price Target Outstanding</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tc>
                  <a:txBody>
                    <a:bodyPr/>
                    <a:lstStyle/>
                    <a:p>
                      <a:pPr algn="ctr" fontAlgn="b"/>
                      <a:r>
                        <a:rPr lang="en-GB" sz="1100" b="1" i="0" u="none" strike="noStrike">
                          <a:effectLst/>
                          <a:latin typeface="Calibri" panose="020F0502020204030204" pitchFamily="34" charset="0"/>
                        </a:rPr>
                        <a:t>2.46</a:t>
                      </a:r>
                    </a:p>
                  </a:txBody>
                  <a:tcPr marL="0" marR="0" marT="0" marB="0" anchor="b">
                    <a:lnL>
                      <a:noFill/>
                    </a:lnL>
                    <a:lnR>
                      <a:noFill/>
                    </a:lnR>
                    <a:lnT w="6350" cap="flat" cmpd="sng" algn="ctr">
                      <a:solidFill>
                        <a:srgbClr val="305496"/>
                      </a:solidFill>
                      <a:prstDash val="solid"/>
                      <a:round/>
                      <a:headEnd type="none" w="med" len="med"/>
                      <a:tailEnd type="none" w="med" len="med"/>
                    </a:lnT>
                    <a:lnB w="6350" cap="flat" cmpd="sng" algn="ctr">
                      <a:solidFill>
                        <a:srgbClr val="305496"/>
                      </a:solidFill>
                      <a:prstDash val="solid"/>
                      <a:round/>
                      <a:headEnd type="none" w="med" len="med"/>
                      <a:tailEnd type="none" w="med" len="med"/>
                    </a:lnB>
                    <a:solidFill>
                      <a:srgbClr val="DDEBF7"/>
                    </a:solidFill>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GB" sz="1000" b="0" i="0" u="none" strike="noStrike" dirty="0">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3196615183"/>
                  </a:ext>
                </a:extLst>
              </a:tr>
            </a:tbl>
          </a:graphicData>
        </a:graphic>
      </p:graphicFrame>
      <p:sp>
        <p:nvSpPr>
          <p:cNvPr id="4" name="Slide Number Placeholder 3">
            <a:extLst>
              <a:ext uri="{FF2B5EF4-FFF2-40B4-BE49-F238E27FC236}">
                <a16:creationId xmlns:a16="http://schemas.microsoft.com/office/drawing/2014/main" id="{A2F2AAFB-9DE9-4465-98BD-45A6828354E6}"/>
              </a:ext>
            </a:extLst>
          </p:cNvPr>
          <p:cNvSpPr>
            <a:spLocks noGrp="1"/>
          </p:cNvSpPr>
          <p:nvPr>
            <p:ph type="sldNum" sz="quarter" idx="12"/>
          </p:nvPr>
        </p:nvSpPr>
        <p:spPr/>
        <p:txBody>
          <a:bodyPr/>
          <a:lstStyle/>
          <a:p>
            <a:fld id="{3A30D0D0-614C-419E-8901-829FD58D57AD}" type="slidenum">
              <a:rPr lang="en-GB" smtClean="0"/>
              <a:t>9</a:t>
            </a:fld>
            <a:endParaRPr lang="en-GB"/>
          </a:p>
        </p:txBody>
      </p:sp>
      <p:sp>
        <p:nvSpPr>
          <p:cNvPr id="6" name="TextBox 5">
            <a:extLst>
              <a:ext uri="{FF2B5EF4-FFF2-40B4-BE49-F238E27FC236}">
                <a16:creationId xmlns:a16="http://schemas.microsoft.com/office/drawing/2014/main" id="{B4143625-AAA2-4AD7-9F73-6E47FD30881D}"/>
              </a:ext>
            </a:extLst>
          </p:cNvPr>
          <p:cNvSpPr txBox="1"/>
          <p:nvPr/>
        </p:nvSpPr>
        <p:spPr>
          <a:xfrm>
            <a:off x="4674637" y="3429000"/>
            <a:ext cx="6409917" cy="2862322"/>
          </a:xfrm>
          <a:prstGeom prst="rect">
            <a:avLst/>
          </a:prstGeom>
          <a:noFill/>
        </p:spPr>
        <p:txBody>
          <a:bodyPr wrap="square" rtlCol="0">
            <a:spAutoFit/>
          </a:bodyPr>
          <a:lstStyle/>
          <a:p>
            <a:pPr algn="r" rtl="1"/>
            <a:r>
              <a:rPr lang="ar-EG" dirty="0"/>
              <a:t>تم احتساب القيمة العادلة للشركة عن طريق </a:t>
            </a:r>
            <a:r>
              <a:rPr lang="en-GB" dirty="0"/>
              <a:t>DCF</a:t>
            </a:r>
            <a:r>
              <a:rPr lang="ar-EG" dirty="0"/>
              <a:t> بناء على خطة عمل الشركة التي انتجت السعر المرجح للسهم و هو 2.46 جنيه مصري.</a:t>
            </a:r>
            <a:br>
              <a:rPr lang="ar-EG" dirty="0"/>
            </a:br>
            <a:br>
              <a:rPr lang="ar-EG" dirty="0"/>
            </a:br>
            <a:r>
              <a:rPr lang="ar-EG" dirty="0"/>
              <a:t>تم احتساب معدل الخصم بناء على سندات الخزانة لما لها من تأثير على الاقتصاد ككل و لأنها تعكس معدلات الفائدة في السوق المصري بالإضافة إلى استخدام 4% كمعدل نمو </a:t>
            </a:r>
            <a:r>
              <a:rPr lang="ar-EG" dirty="0" err="1"/>
              <a:t>لل</a:t>
            </a:r>
            <a:r>
              <a:rPr lang="en-GB" dirty="0"/>
              <a:t>Terminal Value</a:t>
            </a:r>
            <a:endParaRPr lang="ar-EG" dirty="0"/>
          </a:p>
          <a:p>
            <a:pPr algn="r" rtl="1"/>
            <a:endParaRPr lang="ar-EG" dirty="0"/>
          </a:p>
          <a:p>
            <a:pPr algn="r" rtl="1"/>
            <a:endParaRPr lang="ar-EG" dirty="0"/>
          </a:p>
          <a:p>
            <a:pPr marL="0" indent="0" algn="r" rtl="1">
              <a:buNone/>
            </a:pPr>
            <a:r>
              <a:rPr lang="ar-EG" sz="1200" dirty="0"/>
              <a:t>المصادر: </a:t>
            </a:r>
          </a:p>
          <a:p>
            <a:pPr marL="0" indent="0" algn="r" rtl="1">
              <a:buNone/>
            </a:pPr>
            <a:r>
              <a:rPr lang="ar-EG" sz="1200" dirty="0"/>
              <a:t>- فائدة السندات المعلنة لدى البنك المركزي المصري</a:t>
            </a:r>
          </a:p>
          <a:p>
            <a:pPr algn="r" rtl="1"/>
            <a:r>
              <a:rPr lang="ar-EG" sz="1200" dirty="0"/>
              <a:t>- استراتيجية و خطة الشركة من 2022 حتى 2026</a:t>
            </a:r>
            <a:endParaRPr lang="en-GB" sz="1200" dirty="0"/>
          </a:p>
          <a:p>
            <a:pPr algn="r" rtl="1"/>
            <a:endParaRPr lang="en-GB" dirty="0"/>
          </a:p>
        </p:txBody>
      </p:sp>
    </p:spTree>
    <p:extLst>
      <p:ext uri="{BB962C8B-B14F-4D97-AF65-F5344CB8AC3E}">
        <p14:creationId xmlns:p14="http://schemas.microsoft.com/office/powerpoint/2010/main" val="43487764"/>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Dividend</Template>
  <TotalTime>10092</TotalTime>
  <Words>1020</Words>
  <Application>Microsoft Office PowerPoint</Application>
  <PresentationFormat>Widescreen</PresentationFormat>
  <Paragraphs>226</Paragraphs>
  <Slides>10</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10</vt:i4>
      </vt:variant>
    </vt:vector>
  </HeadingPairs>
  <TitlesOfParts>
    <vt:vector size="21" baseType="lpstr">
      <vt:lpstr>Algerian</vt:lpstr>
      <vt:lpstr>Arial</vt:lpstr>
      <vt:lpstr>Cairo-Bold</vt:lpstr>
      <vt:lpstr>Cairo-Regular</vt:lpstr>
      <vt:lpstr>Calibri</vt:lpstr>
      <vt:lpstr>Gill Sans MT</vt:lpstr>
      <vt:lpstr>Noto Kufi Arabic</vt:lpstr>
      <vt:lpstr>Watan-Regular</vt:lpstr>
      <vt:lpstr>Wingdings 2</vt:lpstr>
      <vt:lpstr>Wingdings-Regular</vt:lpstr>
      <vt:lpstr>Dividend</vt:lpstr>
      <vt:lpstr>يوتوبيا للاستثمار العقاري والسياحي UTOP</vt:lpstr>
      <vt:lpstr>نبذة عن الشركة</vt:lpstr>
      <vt:lpstr>نبذة عن القطاع</vt:lpstr>
      <vt:lpstr>نبذة عن القطاع</vt:lpstr>
      <vt:lpstr>نبذة عن القطاع</vt:lpstr>
      <vt:lpstr>النظرة المستقبلية</vt:lpstr>
      <vt:lpstr>النظرة المستقبلية</vt:lpstr>
      <vt:lpstr>النسب المالية المستقبلية</vt:lpstr>
      <vt:lpstr>النظرة المستقبلية</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farida taman</dc:creator>
  <cp:lastModifiedBy>farida taman</cp:lastModifiedBy>
  <cp:revision>273</cp:revision>
  <dcterms:created xsi:type="dcterms:W3CDTF">2021-10-08T18:00:41Z</dcterms:created>
  <dcterms:modified xsi:type="dcterms:W3CDTF">2022-02-11T11:31:36Z</dcterms:modified>
</cp:coreProperties>
</file>