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charts/colors8.xml" ContentType="application/vnd.ms-office.chartcolorstyle+xml"/>
  <Override PartName="/ppt/charts/style2.xml" ContentType="application/vnd.ms-office.chart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charts/colors6.xml" ContentType="application/vnd.ms-office.chartcolor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olors4.xml" ContentType="application/vnd.ms-office.chartcolorstyle+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charts/colors2.xml" ContentType="application/vnd.ms-office.chartcolorstyl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olors1.xml" ContentType="application/vnd.ms-office.chartcolorstyle+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style7.xml" ContentType="application/vnd.ms-office.chartstyle+xml"/>
  <Override PartName="/ppt/charts/style8.xml" ContentType="application/vnd.ms-office.chartstyle+xml"/>
  <Override PartName="/ppt/diagrams/layout1.xml" ContentType="application/vnd.openxmlformats-officedocument.drawingml.diagram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style5.xml" ContentType="application/vnd.ms-office.chartstyle+xml"/>
  <Override PartName="/ppt/charts/style6.xml" ContentType="application/vnd.ms-office.chart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charts/style4.xml" ContentType="application/vnd.ms-office.chartstyle+xml"/>
  <Override PartName="/ppt/charts/style3.xml" ContentType="application/vnd.ms-office.chartstyle+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diagrams/drawing1.xml" ContentType="application/vnd.ms-office.drawingml.diagramDrawing+xml"/>
  <Override PartName="/ppt/charts/colors7.xml" ContentType="application/vnd.ms-office.chartcolorstyle+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charts/colors5.xml" ContentType="application/vnd.ms-office.chartcolorstyle+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charts/colors3.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7" r:id="rId2"/>
    <p:sldId id="257" r:id="rId3"/>
    <p:sldId id="258" r:id="rId4"/>
    <p:sldId id="260" r:id="rId5"/>
    <p:sldId id="261" r:id="rId6"/>
    <p:sldId id="262" r:id="rId7"/>
    <p:sldId id="263" r:id="rId8"/>
    <p:sldId id="265"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559" autoAdjust="0"/>
    <p:restoredTop sz="95256" autoAdjust="0"/>
  </p:normalViewPr>
  <p:slideViewPr>
    <p:cSldViewPr snapToGrid="0">
      <p:cViewPr varScale="1">
        <p:scale>
          <a:sx n="111" d="100"/>
          <a:sy n="111" d="100"/>
        </p:scale>
        <p:origin x="-864" y="494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3" Type="http://schemas.microsoft.com/office/2011/relationships/chartColorStyle" Target="colors4.xml"/><Relationship Id="rId2" Type="http://schemas.openxmlformats.org/officeDocument/2006/relationships/chartUserShapes" Target="../drawings/drawing1.xml"/><Relationship Id="rId1" Type="http://schemas.openxmlformats.org/officeDocument/2006/relationships/package" Target="../embeddings/Microsoft_Office_Excel_Worksheet4.xlsx"/><Relationship Id="rId4" Type="http://schemas.microsoft.com/office/2011/relationships/chartStyle" Target="style4.xml"/></Relationships>
</file>

<file path=ppt/charts/_rels/chart5.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3" Type="http://schemas.microsoft.com/office/2011/relationships/chartStyle" Target="style8.xml"/><Relationship Id="rId2" Type="http://schemas.microsoft.com/office/2011/relationships/chartColorStyle" Target="colors8.xml"/><Relationship Id="rId1" Type="http://schemas.openxmlformats.org/officeDocument/2006/relationships/package" Target="../embeddings/Microsoft_Office_Excel_Worksheet8.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نسبة السيولة</a:t>
            </a:r>
            <a:endParaRPr lang="en-GB" dirty="0"/>
          </a:p>
        </c:rich>
      </c:tx>
      <c:layout/>
      <c:spPr>
        <a:noFill/>
        <a:ln>
          <a:noFill/>
        </a:ln>
        <a:effectLst/>
      </c:spPr>
    </c:title>
    <c:plotArea>
      <c:layout/>
      <c:barChart>
        <c:barDir val="col"/>
        <c:grouping val="clustered"/>
        <c:ser>
          <c:idx val="0"/>
          <c:order val="0"/>
          <c:tx>
            <c:strRef>
              <c:f>Sheet1!$B$1</c:f>
              <c:strCache>
                <c:ptCount val="1"/>
                <c:pt idx="0">
                  <c:v>2020</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نسبة السيولة</c:v>
                </c:pt>
              </c:strCache>
            </c:strRef>
          </c:cat>
          <c:val>
            <c:numRef>
              <c:f>Sheet1!$B$2</c:f>
              <c:numCache>
                <c:formatCode>General</c:formatCode>
                <c:ptCount val="1"/>
                <c:pt idx="0">
                  <c:v>1.02</c:v>
                </c:pt>
              </c:numCache>
            </c:numRef>
          </c:val>
          <c:extLst xmlns:c16r2="http://schemas.microsoft.com/office/drawing/2015/06/chart">
            <c:ext xmlns:c16="http://schemas.microsoft.com/office/drawing/2014/chart" uri="{C3380CC4-5D6E-409C-BE32-E72D297353CC}">
              <c16:uniqueId val="{00000000-27DD-4A63-8C92-A65283442E26}"/>
            </c:ext>
          </c:extLst>
        </c:ser>
        <c:ser>
          <c:idx val="1"/>
          <c:order val="1"/>
          <c:tx>
            <c:strRef>
              <c:f>Sheet1!$C$1</c:f>
              <c:strCache>
                <c:ptCount val="1"/>
                <c:pt idx="0">
                  <c:v>2021</c:v>
                </c:pt>
              </c:strCache>
            </c:strRef>
          </c:tx>
          <c:spPr>
            <a:solidFill>
              <a:schemeClr val="accent2"/>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نسبة السيولة</c:v>
                </c:pt>
              </c:strCache>
            </c:strRef>
          </c:cat>
          <c:val>
            <c:numRef>
              <c:f>Sheet1!$C$2</c:f>
              <c:numCache>
                <c:formatCode>General</c:formatCode>
                <c:ptCount val="1"/>
                <c:pt idx="0">
                  <c:v>1.02</c:v>
                </c:pt>
              </c:numCache>
            </c:numRef>
          </c:val>
          <c:extLst xmlns:c16r2="http://schemas.microsoft.com/office/drawing/2015/06/chart">
            <c:ext xmlns:c16="http://schemas.microsoft.com/office/drawing/2014/chart" uri="{C3380CC4-5D6E-409C-BE32-E72D297353CC}">
              <c16:uniqueId val="{00000001-27DD-4A63-8C92-A65283442E26}"/>
            </c:ext>
          </c:extLst>
        </c:ser>
        <c:dLbls>
          <c:showVal val="1"/>
        </c:dLbls>
        <c:gapWidth val="219"/>
        <c:overlap val="-27"/>
        <c:axId val="56505856"/>
        <c:axId val="56507392"/>
      </c:barChart>
      <c:catAx>
        <c:axId val="56505856"/>
        <c:scaling>
          <c:orientation val="minMax"/>
        </c:scaling>
        <c:delete val="1"/>
        <c:axPos val="b"/>
        <c:numFmt formatCode="General" sourceLinked="1"/>
        <c:majorTickMark val="none"/>
        <c:tickLblPos val="nextTo"/>
        <c:crossAx val="56507392"/>
        <c:crosses val="autoZero"/>
        <c:auto val="1"/>
        <c:lblAlgn val="ctr"/>
        <c:lblOffset val="100"/>
      </c:catAx>
      <c:valAx>
        <c:axId val="56507392"/>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6505856"/>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نسبة الدين لحقوق الملكية</a:t>
            </a:r>
            <a:endParaRPr lang="en-GB" dirty="0"/>
          </a:p>
        </c:rich>
      </c:tx>
      <c:layout/>
      <c:spPr>
        <a:noFill/>
        <a:ln>
          <a:noFill/>
        </a:ln>
        <a:effectLst/>
      </c:spPr>
    </c:title>
    <c:plotArea>
      <c:layout/>
      <c:barChart>
        <c:barDir val="col"/>
        <c:grouping val="clustered"/>
        <c:ser>
          <c:idx val="0"/>
          <c:order val="0"/>
          <c:tx>
            <c:strRef>
              <c:f>Sheet1!$B$1</c:f>
              <c:strCache>
                <c:ptCount val="1"/>
                <c:pt idx="0">
                  <c:v>2020</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نسبة الدين لحقوق الملكية</c:v>
                </c:pt>
              </c:strCache>
            </c:strRef>
          </c:cat>
          <c:val>
            <c:numRef>
              <c:f>Sheet1!$B$2</c:f>
              <c:numCache>
                <c:formatCode>General</c:formatCode>
                <c:ptCount val="1"/>
                <c:pt idx="0">
                  <c:v>42.77</c:v>
                </c:pt>
              </c:numCache>
            </c:numRef>
          </c:val>
          <c:extLst xmlns:c16r2="http://schemas.microsoft.com/office/drawing/2015/06/chart">
            <c:ext xmlns:c16="http://schemas.microsoft.com/office/drawing/2014/chart" uri="{C3380CC4-5D6E-409C-BE32-E72D297353CC}">
              <c16:uniqueId val="{00000000-27DD-4A63-8C92-A65283442E26}"/>
            </c:ext>
          </c:extLst>
        </c:ser>
        <c:ser>
          <c:idx val="1"/>
          <c:order val="1"/>
          <c:tx>
            <c:strRef>
              <c:f>Sheet1!$C$1</c:f>
              <c:strCache>
                <c:ptCount val="1"/>
                <c:pt idx="0">
                  <c:v>2021</c:v>
                </c:pt>
              </c:strCache>
            </c:strRef>
          </c:tx>
          <c:spPr>
            <a:solidFill>
              <a:schemeClr val="accent2"/>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نسبة الدين لحقوق الملكية</c:v>
                </c:pt>
              </c:strCache>
            </c:strRef>
          </c:cat>
          <c:val>
            <c:numRef>
              <c:f>Sheet1!$C$2</c:f>
              <c:numCache>
                <c:formatCode>General</c:formatCode>
                <c:ptCount val="1"/>
                <c:pt idx="0">
                  <c:v>40.44</c:v>
                </c:pt>
              </c:numCache>
            </c:numRef>
          </c:val>
          <c:extLst xmlns:c16r2="http://schemas.microsoft.com/office/drawing/2015/06/chart">
            <c:ext xmlns:c16="http://schemas.microsoft.com/office/drawing/2014/chart" uri="{C3380CC4-5D6E-409C-BE32-E72D297353CC}">
              <c16:uniqueId val="{00000001-27DD-4A63-8C92-A65283442E26}"/>
            </c:ext>
          </c:extLst>
        </c:ser>
        <c:dLbls>
          <c:showVal val="1"/>
        </c:dLbls>
        <c:gapWidth val="219"/>
        <c:overlap val="-27"/>
        <c:axId val="145109376"/>
        <c:axId val="145110912"/>
      </c:barChart>
      <c:catAx>
        <c:axId val="145109376"/>
        <c:scaling>
          <c:orientation val="minMax"/>
        </c:scaling>
        <c:delete val="1"/>
        <c:axPos val="b"/>
        <c:numFmt formatCode="General" sourceLinked="1"/>
        <c:majorTickMark val="none"/>
        <c:tickLblPos val="nextTo"/>
        <c:crossAx val="145110912"/>
        <c:crosses val="autoZero"/>
        <c:auto val="1"/>
        <c:lblAlgn val="ctr"/>
        <c:lblOffset val="100"/>
      </c:catAx>
      <c:valAx>
        <c:axId val="145110912"/>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5109376"/>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حقوق الملكية</a:t>
            </a:r>
            <a:endParaRPr lang="en-GB" dirty="0"/>
          </a:p>
        </c:rich>
      </c:tx>
      <c:layout/>
      <c:spPr>
        <a:noFill/>
        <a:ln>
          <a:noFill/>
        </a:ln>
        <a:effectLst/>
      </c:spPr>
    </c:title>
    <c:plotArea>
      <c:layout/>
      <c:barChart>
        <c:barDir val="col"/>
        <c:grouping val="clustered"/>
        <c:ser>
          <c:idx val="0"/>
          <c:order val="0"/>
          <c:tx>
            <c:strRef>
              <c:f>Sheet1!$B$1</c:f>
              <c:strCache>
                <c:ptCount val="1"/>
                <c:pt idx="0">
                  <c:v>2020</c:v>
                </c:pt>
              </c:strCache>
            </c:strRef>
          </c:tx>
          <c:spPr>
            <a:solidFill>
              <a:schemeClr val="accent1"/>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حقوق الملكية</c:v>
                </c:pt>
              </c:strCache>
            </c:strRef>
          </c:cat>
          <c:val>
            <c:numRef>
              <c:f>Sheet1!$B$2</c:f>
              <c:numCache>
                <c:formatCode>General</c:formatCode>
                <c:ptCount val="1"/>
                <c:pt idx="0">
                  <c:v>7416479</c:v>
                </c:pt>
              </c:numCache>
            </c:numRef>
          </c:val>
          <c:extLst xmlns:c16r2="http://schemas.microsoft.com/office/drawing/2015/06/chart">
            <c:ext xmlns:c16="http://schemas.microsoft.com/office/drawing/2014/chart" uri="{C3380CC4-5D6E-409C-BE32-E72D297353CC}">
              <c16:uniqueId val="{00000000-27DD-4A63-8C92-A65283442E26}"/>
            </c:ext>
          </c:extLst>
        </c:ser>
        <c:ser>
          <c:idx val="1"/>
          <c:order val="1"/>
          <c:tx>
            <c:strRef>
              <c:f>Sheet1!$C$1</c:f>
              <c:strCache>
                <c:ptCount val="1"/>
                <c:pt idx="0">
                  <c:v>2021</c:v>
                </c:pt>
              </c:strCache>
            </c:strRef>
          </c:tx>
          <c:spPr>
            <a:solidFill>
              <a:schemeClr val="accent2"/>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حقوق الملكية</c:v>
                </c:pt>
              </c:strCache>
            </c:strRef>
          </c:cat>
          <c:val>
            <c:numRef>
              <c:f>Sheet1!$C$2</c:f>
              <c:numCache>
                <c:formatCode>General</c:formatCode>
                <c:ptCount val="1"/>
                <c:pt idx="0">
                  <c:v>8195509</c:v>
                </c:pt>
              </c:numCache>
            </c:numRef>
          </c:val>
          <c:extLst xmlns:c16r2="http://schemas.microsoft.com/office/drawing/2015/06/chart">
            <c:ext xmlns:c16="http://schemas.microsoft.com/office/drawing/2014/chart" uri="{C3380CC4-5D6E-409C-BE32-E72D297353CC}">
              <c16:uniqueId val="{00000001-27DD-4A63-8C92-A65283442E26}"/>
            </c:ext>
          </c:extLst>
        </c:ser>
        <c:dLbls>
          <c:showVal val="1"/>
        </c:dLbls>
        <c:gapWidth val="219"/>
        <c:overlap val="-27"/>
        <c:axId val="145689600"/>
        <c:axId val="145847040"/>
      </c:barChart>
      <c:catAx>
        <c:axId val="145689600"/>
        <c:scaling>
          <c:orientation val="minMax"/>
        </c:scaling>
        <c:delete val="1"/>
        <c:axPos val="b"/>
        <c:numFmt formatCode="General" sourceLinked="1"/>
        <c:majorTickMark val="none"/>
        <c:tickLblPos val="nextTo"/>
        <c:crossAx val="145847040"/>
        <c:crosses val="autoZero"/>
        <c:auto val="1"/>
        <c:lblAlgn val="ctr"/>
        <c:lblOffset val="100"/>
      </c:catAx>
      <c:valAx>
        <c:axId val="145847040"/>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5689600"/>
        <c:crosses val="autoZero"/>
        <c:crossBetween val="between"/>
        <c:dispUnits>
          <c:builtInUnit val="millions"/>
          <c:dispUnitsLbl>
            <c:layout/>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الأصول</a:t>
            </a:r>
            <a:r>
              <a:rPr lang="ar-EG" baseline="0" dirty="0"/>
              <a:t> الثابتة</a:t>
            </a:r>
            <a:endParaRPr lang="en-GB" dirty="0"/>
          </a:p>
        </c:rich>
      </c:tx>
      <c:layout/>
      <c:spPr>
        <a:noFill/>
        <a:ln>
          <a:noFill/>
        </a:ln>
        <a:effectLst/>
      </c:spPr>
    </c:title>
    <c:plotArea>
      <c:layout/>
      <c:barChart>
        <c:barDir val="col"/>
        <c:grouping val="clustered"/>
        <c:ser>
          <c:idx val="0"/>
          <c:order val="0"/>
          <c:tx>
            <c:strRef>
              <c:f>Sheet1!$B$1</c:f>
              <c:strCache>
                <c:ptCount val="1"/>
                <c:pt idx="0">
                  <c:v>2020</c:v>
                </c:pt>
              </c:strCache>
            </c:strRef>
          </c:tx>
          <c:spPr>
            <a:solidFill>
              <a:schemeClr val="accent1"/>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الأصول الثابتة</c:v>
                </c:pt>
              </c:strCache>
            </c:strRef>
          </c:cat>
          <c:val>
            <c:numRef>
              <c:f>Sheet1!$B$2</c:f>
              <c:numCache>
                <c:formatCode>General</c:formatCode>
                <c:ptCount val="1"/>
                <c:pt idx="0">
                  <c:v>228285</c:v>
                </c:pt>
              </c:numCache>
            </c:numRef>
          </c:val>
          <c:extLst xmlns:c16r2="http://schemas.microsoft.com/office/drawing/2015/06/chart">
            <c:ext xmlns:c16="http://schemas.microsoft.com/office/drawing/2014/chart" uri="{C3380CC4-5D6E-409C-BE32-E72D297353CC}">
              <c16:uniqueId val="{00000000-DF8D-4445-9BE1-7E6EF2AFDCAA}"/>
            </c:ext>
          </c:extLst>
        </c:ser>
        <c:ser>
          <c:idx val="1"/>
          <c:order val="1"/>
          <c:tx>
            <c:strRef>
              <c:f>Sheet1!$C$1</c:f>
              <c:strCache>
                <c:ptCount val="1"/>
                <c:pt idx="0">
                  <c:v>2021</c:v>
                </c:pt>
              </c:strCache>
            </c:strRef>
          </c:tx>
          <c:spPr>
            <a:solidFill>
              <a:schemeClr val="accent2"/>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الأصول الثابتة</c:v>
                </c:pt>
              </c:strCache>
            </c:strRef>
          </c:cat>
          <c:val>
            <c:numRef>
              <c:f>Sheet1!$C$2</c:f>
              <c:numCache>
                <c:formatCode>General</c:formatCode>
                <c:ptCount val="1"/>
                <c:pt idx="0">
                  <c:v>1460490</c:v>
                </c:pt>
              </c:numCache>
            </c:numRef>
          </c:val>
          <c:extLst xmlns:c16r2="http://schemas.microsoft.com/office/drawing/2015/06/chart">
            <c:ext xmlns:c16="http://schemas.microsoft.com/office/drawing/2014/chart" uri="{C3380CC4-5D6E-409C-BE32-E72D297353CC}">
              <c16:uniqueId val="{00000001-DF8D-4445-9BE1-7E6EF2AFDCAA}"/>
            </c:ext>
          </c:extLst>
        </c:ser>
        <c:dLbls>
          <c:showVal val="1"/>
        </c:dLbls>
        <c:gapWidth val="219"/>
        <c:overlap val="-27"/>
        <c:axId val="145234176"/>
        <c:axId val="145240064"/>
      </c:barChart>
      <c:catAx>
        <c:axId val="145234176"/>
        <c:scaling>
          <c:orientation val="minMax"/>
        </c:scaling>
        <c:delete val="1"/>
        <c:axPos val="b"/>
        <c:numFmt formatCode="General" sourceLinked="1"/>
        <c:majorTickMark val="none"/>
        <c:tickLblPos val="nextTo"/>
        <c:crossAx val="145240064"/>
        <c:crosses val="autoZero"/>
        <c:auto val="1"/>
        <c:lblAlgn val="ctr"/>
        <c:lblOffset val="100"/>
      </c:catAx>
      <c:valAx>
        <c:axId val="145240064"/>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5234176"/>
        <c:crosses val="autoZero"/>
        <c:crossBetween val="between"/>
        <c:dispUnits>
          <c:builtInUnit val="millions"/>
          <c:dispUnitsLbl>
            <c:layout/>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صافي التدفقات النقدية</a:t>
            </a:r>
            <a:endParaRPr lang="en-GB" dirty="0"/>
          </a:p>
        </c:rich>
      </c:tx>
      <c:layout/>
      <c:spPr>
        <a:noFill/>
        <a:ln>
          <a:noFill/>
        </a:ln>
        <a:effectLst/>
      </c:spPr>
    </c:title>
    <c:plotArea>
      <c:layout/>
      <c:barChart>
        <c:barDir val="col"/>
        <c:grouping val="clustered"/>
        <c:ser>
          <c:idx val="0"/>
          <c:order val="0"/>
          <c:tx>
            <c:strRef>
              <c:f>Sheet1!$B$1</c:f>
              <c:strCache>
                <c:ptCount val="1"/>
                <c:pt idx="0">
                  <c:v>2020</c:v>
                </c:pt>
              </c:strCache>
            </c:strRef>
          </c:tx>
          <c:spPr>
            <a:solidFill>
              <a:schemeClr val="accent1"/>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التدفقات النقدية</c:v>
                </c:pt>
              </c:strCache>
            </c:strRef>
          </c:cat>
          <c:val>
            <c:numRef>
              <c:f>Sheet1!$B$2</c:f>
              <c:numCache>
                <c:formatCode>General</c:formatCode>
                <c:ptCount val="1"/>
                <c:pt idx="0">
                  <c:v>523045</c:v>
                </c:pt>
              </c:numCache>
            </c:numRef>
          </c:val>
          <c:extLst xmlns:c16r2="http://schemas.microsoft.com/office/drawing/2015/06/chart">
            <c:ext xmlns:c16="http://schemas.microsoft.com/office/drawing/2014/chart" uri="{C3380CC4-5D6E-409C-BE32-E72D297353CC}">
              <c16:uniqueId val="{00000000-C7D5-4805-8A2E-D618192EB81D}"/>
            </c:ext>
          </c:extLst>
        </c:ser>
        <c:ser>
          <c:idx val="1"/>
          <c:order val="1"/>
          <c:tx>
            <c:strRef>
              <c:f>Sheet1!$C$1</c:f>
              <c:strCache>
                <c:ptCount val="1"/>
                <c:pt idx="0">
                  <c:v>2021</c:v>
                </c:pt>
              </c:strCache>
            </c:strRef>
          </c:tx>
          <c:spPr>
            <a:solidFill>
              <a:schemeClr val="accent2"/>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التدفقات النقدية</c:v>
                </c:pt>
              </c:strCache>
            </c:strRef>
          </c:cat>
          <c:val>
            <c:numRef>
              <c:f>Sheet1!$C$2</c:f>
              <c:numCache>
                <c:formatCode>General</c:formatCode>
                <c:ptCount val="1"/>
                <c:pt idx="0">
                  <c:v>408861</c:v>
                </c:pt>
              </c:numCache>
            </c:numRef>
          </c:val>
          <c:extLst xmlns:c16r2="http://schemas.microsoft.com/office/drawing/2015/06/chart">
            <c:ext xmlns:c16="http://schemas.microsoft.com/office/drawing/2014/chart" uri="{C3380CC4-5D6E-409C-BE32-E72D297353CC}">
              <c16:uniqueId val="{00000001-C7D5-4805-8A2E-D618192EB81D}"/>
            </c:ext>
          </c:extLst>
        </c:ser>
        <c:dLbls>
          <c:showVal val="1"/>
        </c:dLbls>
        <c:gapWidth val="219"/>
        <c:overlap val="-27"/>
        <c:axId val="145001856"/>
        <c:axId val="145003648"/>
      </c:barChart>
      <c:catAx>
        <c:axId val="145001856"/>
        <c:scaling>
          <c:orientation val="minMax"/>
        </c:scaling>
        <c:delete val="1"/>
        <c:axPos val="b"/>
        <c:numFmt formatCode="General" sourceLinked="1"/>
        <c:majorTickMark val="none"/>
        <c:tickLblPos val="nextTo"/>
        <c:crossAx val="145003648"/>
        <c:crosses val="autoZero"/>
        <c:auto val="1"/>
        <c:lblAlgn val="ctr"/>
        <c:lblOffset val="100"/>
      </c:catAx>
      <c:valAx>
        <c:axId val="145003648"/>
        <c:scaling>
          <c:orientation val="minMax"/>
        </c:scaling>
        <c:axPos val="l"/>
        <c:numFmt formatCode="#,##0" sourceLinked="0"/>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5001856"/>
        <c:crosses val="autoZero"/>
        <c:crossBetween val="between"/>
        <c:dispUnits>
          <c:builtInUnit val="thousands"/>
          <c:dispUnitsLbl>
            <c:layout/>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صافي الأرباح</a:t>
            </a:r>
            <a:endParaRPr lang="en-GB" dirty="0"/>
          </a:p>
        </c:rich>
      </c:tx>
      <c:layout/>
      <c:spPr>
        <a:noFill/>
        <a:ln>
          <a:noFill/>
        </a:ln>
        <a:effectLst/>
      </c:spPr>
    </c:title>
    <c:plotArea>
      <c:layout/>
      <c:barChart>
        <c:barDir val="col"/>
        <c:grouping val="clustered"/>
        <c:ser>
          <c:idx val="0"/>
          <c:order val="0"/>
          <c:tx>
            <c:strRef>
              <c:f>Sheet1!$B$1</c:f>
              <c:strCache>
                <c:ptCount val="1"/>
                <c:pt idx="0">
                  <c:v>2020</c:v>
                </c:pt>
              </c:strCache>
            </c:strRef>
          </c:tx>
          <c:spPr>
            <a:solidFill>
              <a:schemeClr val="accent1"/>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صافي الربح</c:v>
                </c:pt>
              </c:strCache>
            </c:strRef>
          </c:cat>
          <c:val>
            <c:numRef>
              <c:f>Sheet1!$B$2</c:f>
              <c:numCache>
                <c:formatCode>General</c:formatCode>
                <c:ptCount val="1"/>
                <c:pt idx="0">
                  <c:v>-137815</c:v>
                </c:pt>
              </c:numCache>
            </c:numRef>
          </c:val>
          <c:extLst xmlns:c16r2="http://schemas.microsoft.com/office/drawing/2015/06/chart">
            <c:ext xmlns:c16="http://schemas.microsoft.com/office/drawing/2014/chart" uri="{C3380CC4-5D6E-409C-BE32-E72D297353CC}">
              <c16:uniqueId val="{00000000-C7D5-4805-8A2E-D618192EB81D}"/>
            </c:ext>
          </c:extLst>
        </c:ser>
        <c:ser>
          <c:idx val="1"/>
          <c:order val="1"/>
          <c:tx>
            <c:strRef>
              <c:f>Sheet1!$C$1</c:f>
              <c:strCache>
                <c:ptCount val="1"/>
                <c:pt idx="0">
                  <c:v>2021</c:v>
                </c:pt>
              </c:strCache>
            </c:strRef>
          </c:tx>
          <c:spPr>
            <a:solidFill>
              <a:schemeClr val="accent2"/>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صافي الربح</c:v>
                </c:pt>
              </c:strCache>
            </c:strRef>
          </c:cat>
          <c:val>
            <c:numRef>
              <c:f>Sheet1!$C$2</c:f>
              <c:numCache>
                <c:formatCode>General</c:formatCode>
                <c:ptCount val="1"/>
                <c:pt idx="0">
                  <c:v>2475160</c:v>
                </c:pt>
              </c:numCache>
            </c:numRef>
          </c:val>
          <c:extLst xmlns:c16r2="http://schemas.microsoft.com/office/drawing/2015/06/chart">
            <c:ext xmlns:c16="http://schemas.microsoft.com/office/drawing/2014/chart" uri="{C3380CC4-5D6E-409C-BE32-E72D297353CC}">
              <c16:uniqueId val="{00000001-C7D5-4805-8A2E-D618192EB81D}"/>
            </c:ext>
          </c:extLst>
        </c:ser>
        <c:dLbls>
          <c:showVal val="1"/>
        </c:dLbls>
        <c:gapWidth val="219"/>
        <c:overlap val="-27"/>
        <c:axId val="145496704"/>
        <c:axId val="145518976"/>
      </c:barChart>
      <c:catAx>
        <c:axId val="145496704"/>
        <c:scaling>
          <c:orientation val="minMax"/>
        </c:scaling>
        <c:delete val="1"/>
        <c:axPos val="b"/>
        <c:numFmt formatCode="General" sourceLinked="1"/>
        <c:majorTickMark val="none"/>
        <c:tickLblPos val="nextTo"/>
        <c:crossAx val="145518976"/>
        <c:crosses val="autoZero"/>
        <c:auto val="1"/>
        <c:lblAlgn val="ctr"/>
        <c:lblOffset val="100"/>
      </c:catAx>
      <c:valAx>
        <c:axId val="145518976"/>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5496704"/>
        <c:crosses val="autoZero"/>
        <c:crossBetween val="between"/>
        <c:dispUnits>
          <c:builtInUnit val="thousands"/>
          <c:dispUnitsLbl>
            <c:layout>
              <c:manualLayout>
                <c:xMode val="edge"/>
                <c:yMode val="edge"/>
                <c:x val="3.197674418604652E-2"/>
                <c:y val="0.22869423726262925"/>
              </c:manualLayout>
            </c:layout>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صافي الإيرادات</a:t>
            </a:r>
            <a:endParaRPr lang="en-GB" dirty="0"/>
          </a:p>
        </c:rich>
      </c:tx>
      <c:layout/>
      <c:spPr>
        <a:noFill/>
        <a:ln>
          <a:noFill/>
        </a:ln>
        <a:effectLst/>
      </c:spPr>
    </c:title>
    <c:plotArea>
      <c:layout/>
      <c:barChart>
        <c:barDir val="col"/>
        <c:grouping val="clustered"/>
        <c:ser>
          <c:idx val="0"/>
          <c:order val="0"/>
          <c:tx>
            <c:strRef>
              <c:f>Sheet1!$B$1</c:f>
              <c:strCache>
                <c:ptCount val="1"/>
                <c:pt idx="0">
                  <c:v>2020</c:v>
                </c:pt>
              </c:strCache>
            </c:strRef>
          </c:tx>
          <c:spPr>
            <a:solidFill>
              <a:schemeClr val="accent1"/>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صافي الإيرادات</c:v>
                </c:pt>
              </c:strCache>
            </c:strRef>
          </c:cat>
          <c:val>
            <c:numRef>
              <c:f>Sheet1!$B$2</c:f>
              <c:numCache>
                <c:formatCode>General</c:formatCode>
                <c:ptCount val="1"/>
                <c:pt idx="0">
                  <c:v>1198520</c:v>
                </c:pt>
              </c:numCache>
            </c:numRef>
          </c:val>
          <c:extLst xmlns:c16r2="http://schemas.microsoft.com/office/drawing/2015/06/chart">
            <c:ext xmlns:c16="http://schemas.microsoft.com/office/drawing/2014/chart" uri="{C3380CC4-5D6E-409C-BE32-E72D297353CC}">
              <c16:uniqueId val="{00000000-C7D5-4805-8A2E-D618192EB81D}"/>
            </c:ext>
          </c:extLst>
        </c:ser>
        <c:ser>
          <c:idx val="1"/>
          <c:order val="1"/>
          <c:tx>
            <c:strRef>
              <c:f>Sheet1!$C$1</c:f>
              <c:strCache>
                <c:ptCount val="1"/>
                <c:pt idx="0">
                  <c:v>2021</c:v>
                </c:pt>
              </c:strCache>
            </c:strRef>
          </c:tx>
          <c:spPr>
            <a:solidFill>
              <a:schemeClr val="accent2"/>
            </a:solidFill>
            <a:ln>
              <a:noFill/>
            </a:ln>
            <a:effectLst/>
          </c:spP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صافي الإيرادات</c:v>
                </c:pt>
              </c:strCache>
            </c:strRef>
          </c:cat>
          <c:val>
            <c:numRef>
              <c:f>Sheet1!$C$2</c:f>
              <c:numCache>
                <c:formatCode>General</c:formatCode>
                <c:ptCount val="1"/>
                <c:pt idx="0">
                  <c:v>7101844</c:v>
                </c:pt>
              </c:numCache>
            </c:numRef>
          </c:val>
          <c:extLst xmlns:c16r2="http://schemas.microsoft.com/office/drawing/2015/06/chart">
            <c:ext xmlns:c16="http://schemas.microsoft.com/office/drawing/2014/chart" uri="{C3380CC4-5D6E-409C-BE32-E72D297353CC}">
              <c16:uniqueId val="{00000001-C7D5-4805-8A2E-D618192EB81D}"/>
            </c:ext>
          </c:extLst>
        </c:ser>
        <c:dLbls>
          <c:showVal val="1"/>
        </c:dLbls>
        <c:gapWidth val="219"/>
        <c:overlap val="-27"/>
        <c:axId val="145651584"/>
        <c:axId val="145653120"/>
      </c:barChart>
      <c:catAx>
        <c:axId val="145651584"/>
        <c:scaling>
          <c:orientation val="minMax"/>
        </c:scaling>
        <c:delete val="1"/>
        <c:axPos val="b"/>
        <c:numFmt formatCode="General" sourceLinked="1"/>
        <c:majorTickMark val="none"/>
        <c:tickLblPos val="nextTo"/>
        <c:crossAx val="145653120"/>
        <c:crosses val="autoZero"/>
        <c:auto val="1"/>
        <c:lblAlgn val="ctr"/>
        <c:lblOffset val="100"/>
      </c:catAx>
      <c:valAx>
        <c:axId val="145653120"/>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5651584"/>
        <c:crosses val="autoZero"/>
        <c:crossBetween val="between"/>
        <c:dispUnits>
          <c:builtInUnit val="thousands"/>
          <c:dispUnitsLbl>
            <c:layout/>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نصيب السهم من الأرباح</a:t>
            </a:r>
            <a:endParaRPr lang="en-GB" dirty="0"/>
          </a:p>
        </c:rich>
      </c:tx>
      <c:layout/>
      <c:spPr>
        <a:noFill/>
        <a:ln>
          <a:noFill/>
        </a:ln>
        <a:effectLst/>
      </c:spPr>
    </c:title>
    <c:plotArea>
      <c:layout/>
      <c:barChart>
        <c:barDir val="col"/>
        <c:grouping val="clustered"/>
        <c:ser>
          <c:idx val="0"/>
          <c:order val="0"/>
          <c:tx>
            <c:strRef>
              <c:f>Sheet1!$B$1</c:f>
              <c:strCache>
                <c:ptCount val="1"/>
                <c:pt idx="0">
                  <c:v>2020</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نصيب السهم من الأرباح</c:v>
                </c:pt>
              </c:strCache>
            </c:strRef>
          </c:cat>
          <c:val>
            <c:numRef>
              <c:f>Sheet1!$B$2</c:f>
              <c:numCache>
                <c:formatCode>General</c:formatCode>
                <c:ptCount val="1"/>
                <c:pt idx="0">
                  <c:v>-2.5000000000000001E-2</c:v>
                </c:pt>
              </c:numCache>
            </c:numRef>
          </c:val>
          <c:extLst xmlns:c16r2="http://schemas.microsoft.com/office/drawing/2015/06/chart">
            <c:ext xmlns:c16="http://schemas.microsoft.com/office/drawing/2014/chart" uri="{C3380CC4-5D6E-409C-BE32-E72D297353CC}">
              <c16:uniqueId val="{00000000-C7D5-4805-8A2E-D618192EB81D}"/>
            </c:ext>
          </c:extLst>
        </c:ser>
        <c:ser>
          <c:idx val="1"/>
          <c:order val="1"/>
          <c:tx>
            <c:strRef>
              <c:f>Sheet1!$C$1</c:f>
              <c:strCache>
                <c:ptCount val="1"/>
                <c:pt idx="0">
                  <c:v>2021</c:v>
                </c:pt>
              </c:strCache>
            </c:strRef>
          </c:tx>
          <c:spPr>
            <a:solidFill>
              <a:schemeClr val="accent2"/>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نصيب السهم من الأرباح</c:v>
                </c:pt>
              </c:strCache>
            </c:strRef>
          </c:cat>
          <c:val>
            <c:numRef>
              <c:f>Sheet1!$C$2</c:f>
              <c:numCache>
                <c:formatCode>General</c:formatCode>
                <c:ptCount val="1"/>
                <c:pt idx="0">
                  <c:v>0.37000000000000005</c:v>
                </c:pt>
              </c:numCache>
            </c:numRef>
          </c:val>
          <c:extLst xmlns:c16r2="http://schemas.microsoft.com/office/drawing/2015/06/chart">
            <c:ext xmlns:c16="http://schemas.microsoft.com/office/drawing/2014/chart" uri="{C3380CC4-5D6E-409C-BE32-E72D297353CC}">
              <c16:uniqueId val="{00000001-C7D5-4805-8A2E-D618192EB81D}"/>
            </c:ext>
          </c:extLst>
        </c:ser>
        <c:dLbls>
          <c:showVal val="1"/>
        </c:dLbls>
        <c:gapWidth val="219"/>
        <c:overlap val="-27"/>
        <c:axId val="60898688"/>
        <c:axId val="60908672"/>
      </c:barChart>
      <c:catAx>
        <c:axId val="60898688"/>
        <c:scaling>
          <c:orientation val="minMax"/>
        </c:scaling>
        <c:delete val="1"/>
        <c:axPos val="b"/>
        <c:numFmt formatCode="General" sourceLinked="1"/>
        <c:majorTickMark val="none"/>
        <c:tickLblPos val="nextTo"/>
        <c:crossAx val="60908672"/>
        <c:crosses val="autoZero"/>
        <c:auto val="1"/>
        <c:lblAlgn val="ctr"/>
        <c:lblOffset val="100"/>
      </c:catAx>
      <c:valAx>
        <c:axId val="60908672"/>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0898688"/>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0C5BB2-8662-4B4A-B3F8-FE9D49C3862D}" type="doc">
      <dgm:prSet loTypeId="urn:microsoft.com/office/officeart/2005/8/layout/balance1" loCatId="relationship" qsTypeId="urn:microsoft.com/office/officeart/2005/8/quickstyle/simple1" qsCatId="simple" csTypeId="urn:microsoft.com/office/officeart/2005/8/colors/colorful1#1" csCatId="colorful" phldr="1"/>
      <dgm:spPr/>
      <dgm:t>
        <a:bodyPr/>
        <a:lstStyle/>
        <a:p>
          <a:endParaRPr lang="en-GB"/>
        </a:p>
      </dgm:t>
    </dgm:pt>
    <dgm:pt modelId="{3E6FB6C4-1A79-4766-9F20-6B6EAFECB99E}">
      <dgm:prSet phldrT="[Text]"/>
      <dgm:spPr/>
      <dgm:t>
        <a:bodyPr/>
        <a:lstStyle/>
        <a:p>
          <a:r>
            <a:rPr lang="ar-EG"/>
            <a:t>متوسط الخاطر</a:t>
          </a:r>
          <a:endParaRPr lang="en-GB"/>
        </a:p>
      </dgm:t>
    </dgm:pt>
    <dgm:pt modelId="{260FAC5D-FA35-41A3-95E8-DDBB4FBC9356}" type="parTrans" cxnId="{EA17549D-31FB-4332-92C4-9CF5980BC5BF}">
      <dgm:prSet/>
      <dgm:spPr/>
      <dgm:t>
        <a:bodyPr/>
        <a:lstStyle/>
        <a:p>
          <a:endParaRPr lang="en-GB">
            <a:solidFill>
              <a:schemeClr val="accent6"/>
            </a:solidFill>
          </a:endParaRPr>
        </a:p>
      </dgm:t>
    </dgm:pt>
    <dgm:pt modelId="{8D625308-6128-4B50-9348-2446FA62E561}" type="sibTrans" cxnId="{EA17549D-31FB-4332-92C4-9CF5980BC5BF}">
      <dgm:prSet/>
      <dgm:spPr/>
      <dgm:t>
        <a:bodyPr/>
        <a:lstStyle/>
        <a:p>
          <a:endParaRPr lang="en-GB">
            <a:solidFill>
              <a:schemeClr val="accent6"/>
            </a:solidFill>
          </a:endParaRPr>
        </a:p>
      </dgm:t>
    </dgm:pt>
    <dgm:pt modelId="{7F0AF4D6-1F68-438D-858D-2BE42A2A8D7E}">
      <dgm:prSet phldrT="[Text]"/>
      <dgm:spPr/>
      <dgm:t>
        <a:bodyPr/>
        <a:lstStyle/>
        <a:p>
          <a:r>
            <a:rPr lang="ar-SA"/>
            <a:t>القدرة التفاوضية للمشترين</a:t>
          </a:r>
          <a:endParaRPr lang="en-GB"/>
        </a:p>
      </dgm:t>
    </dgm:pt>
    <dgm:pt modelId="{7513B6BF-6F55-43E4-9885-AB8E26670410}" type="parTrans" cxnId="{122DDE34-7B9A-48CF-A9D8-180652500796}">
      <dgm:prSet/>
      <dgm:spPr/>
      <dgm:t>
        <a:bodyPr/>
        <a:lstStyle/>
        <a:p>
          <a:endParaRPr lang="en-GB">
            <a:solidFill>
              <a:schemeClr val="accent6"/>
            </a:solidFill>
          </a:endParaRPr>
        </a:p>
      </dgm:t>
    </dgm:pt>
    <dgm:pt modelId="{C4BFB991-1BD9-4635-9D3D-F1383BA6C966}" type="sibTrans" cxnId="{122DDE34-7B9A-48CF-A9D8-180652500796}">
      <dgm:prSet/>
      <dgm:spPr/>
      <dgm:t>
        <a:bodyPr/>
        <a:lstStyle/>
        <a:p>
          <a:endParaRPr lang="en-GB">
            <a:solidFill>
              <a:schemeClr val="accent6"/>
            </a:solidFill>
          </a:endParaRPr>
        </a:p>
      </dgm:t>
    </dgm:pt>
    <dgm:pt modelId="{FFD1A69B-1038-4535-B282-28A69A3724CF}">
      <dgm:prSet phldrT="[Text]"/>
      <dgm:spPr/>
      <dgm:t>
        <a:bodyPr/>
        <a:lstStyle/>
        <a:p>
          <a:r>
            <a:rPr lang="ar-SA"/>
            <a:t>القدرة التفاوضية للموردين</a:t>
          </a:r>
          <a:endParaRPr lang="en-GB"/>
        </a:p>
      </dgm:t>
    </dgm:pt>
    <dgm:pt modelId="{CC09F8B6-8760-4319-B5F3-59F6A14F6187}" type="parTrans" cxnId="{AD3841A6-FA38-41EB-99FC-A754B563CED5}">
      <dgm:prSet/>
      <dgm:spPr/>
      <dgm:t>
        <a:bodyPr/>
        <a:lstStyle/>
        <a:p>
          <a:endParaRPr lang="en-GB">
            <a:solidFill>
              <a:schemeClr val="accent6"/>
            </a:solidFill>
          </a:endParaRPr>
        </a:p>
      </dgm:t>
    </dgm:pt>
    <dgm:pt modelId="{103B0DD4-4E71-41A8-8F31-A290C241D201}" type="sibTrans" cxnId="{AD3841A6-FA38-41EB-99FC-A754B563CED5}">
      <dgm:prSet/>
      <dgm:spPr/>
      <dgm:t>
        <a:bodyPr/>
        <a:lstStyle/>
        <a:p>
          <a:endParaRPr lang="en-GB">
            <a:solidFill>
              <a:schemeClr val="accent6"/>
            </a:solidFill>
          </a:endParaRPr>
        </a:p>
      </dgm:t>
    </dgm:pt>
    <dgm:pt modelId="{1496FF56-6D87-4A2C-BAC4-36141CB73863}">
      <dgm:prSet phldrT="[Text]"/>
      <dgm:spPr/>
      <dgm:t>
        <a:bodyPr/>
        <a:lstStyle/>
        <a:p>
          <a:r>
            <a:rPr lang="ar-EG"/>
            <a:t>عالي المخاطر</a:t>
          </a:r>
          <a:endParaRPr lang="en-GB"/>
        </a:p>
      </dgm:t>
    </dgm:pt>
    <dgm:pt modelId="{52F6BE42-0DD4-495D-965A-2DAC754223C3}" type="parTrans" cxnId="{1868637D-E829-4653-8C50-961D08EADAD9}">
      <dgm:prSet/>
      <dgm:spPr/>
      <dgm:t>
        <a:bodyPr/>
        <a:lstStyle/>
        <a:p>
          <a:endParaRPr lang="en-GB">
            <a:solidFill>
              <a:schemeClr val="accent6"/>
            </a:solidFill>
          </a:endParaRPr>
        </a:p>
      </dgm:t>
    </dgm:pt>
    <dgm:pt modelId="{CE181BB3-2DDB-4413-A452-845EA1C51681}" type="sibTrans" cxnId="{1868637D-E829-4653-8C50-961D08EADAD9}">
      <dgm:prSet/>
      <dgm:spPr/>
      <dgm:t>
        <a:bodyPr/>
        <a:lstStyle/>
        <a:p>
          <a:endParaRPr lang="en-GB">
            <a:solidFill>
              <a:schemeClr val="accent6"/>
            </a:solidFill>
          </a:endParaRPr>
        </a:p>
      </dgm:t>
    </dgm:pt>
    <dgm:pt modelId="{FBD3979C-3C82-41D9-B180-7667759BE5ED}">
      <dgm:prSet phldrT="[Text]"/>
      <dgm:spPr/>
      <dgm:t>
        <a:bodyPr/>
        <a:lstStyle/>
        <a:p>
          <a:r>
            <a:rPr lang="ar-SA"/>
            <a:t>المنافسة في السوق</a:t>
          </a:r>
          <a:endParaRPr lang="en-GB"/>
        </a:p>
      </dgm:t>
    </dgm:pt>
    <dgm:pt modelId="{E863C385-A794-4685-8F78-AA867890FD8B}" type="parTrans" cxnId="{452C0DA2-2EF2-49DB-9599-2BF1D02C8E92}">
      <dgm:prSet/>
      <dgm:spPr/>
      <dgm:t>
        <a:bodyPr/>
        <a:lstStyle/>
        <a:p>
          <a:endParaRPr lang="en-GB">
            <a:solidFill>
              <a:schemeClr val="accent6"/>
            </a:solidFill>
          </a:endParaRPr>
        </a:p>
      </dgm:t>
    </dgm:pt>
    <dgm:pt modelId="{1CFBD677-C508-4CC4-ACF2-124578A1460F}" type="sibTrans" cxnId="{452C0DA2-2EF2-49DB-9599-2BF1D02C8E92}">
      <dgm:prSet/>
      <dgm:spPr/>
      <dgm:t>
        <a:bodyPr/>
        <a:lstStyle/>
        <a:p>
          <a:endParaRPr lang="en-GB">
            <a:solidFill>
              <a:schemeClr val="accent6"/>
            </a:solidFill>
          </a:endParaRPr>
        </a:p>
      </dgm:t>
    </dgm:pt>
    <dgm:pt modelId="{A6A56FEB-33BA-4C14-B38E-3EB2F9A4FC22}">
      <dgm:prSet phldrT="[Text]"/>
      <dgm:spPr/>
      <dgm:t>
        <a:bodyPr/>
        <a:lstStyle/>
        <a:p>
          <a:r>
            <a:rPr lang="ar-SA"/>
            <a:t>التهديد بالاستبدال</a:t>
          </a:r>
          <a:endParaRPr lang="en-GB"/>
        </a:p>
      </dgm:t>
    </dgm:pt>
    <dgm:pt modelId="{33697A10-B567-427A-8C48-14C8E305AD0A}" type="parTrans" cxnId="{DC995ADD-DCD6-497A-856C-A9050B250BB3}">
      <dgm:prSet/>
      <dgm:spPr/>
      <dgm:t>
        <a:bodyPr/>
        <a:lstStyle/>
        <a:p>
          <a:endParaRPr lang="en-GB">
            <a:solidFill>
              <a:schemeClr val="accent6"/>
            </a:solidFill>
          </a:endParaRPr>
        </a:p>
      </dgm:t>
    </dgm:pt>
    <dgm:pt modelId="{96728518-CDC5-4B63-A5D7-8B7EE43BC0A7}" type="sibTrans" cxnId="{DC995ADD-DCD6-497A-856C-A9050B250BB3}">
      <dgm:prSet/>
      <dgm:spPr/>
      <dgm:t>
        <a:bodyPr/>
        <a:lstStyle/>
        <a:p>
          <a:endParaRPr lang="en-GB">
            <a:solidFill>
              <a:schemeClr val="accent6"/>
            </a:solidFill>
          </a:endParaRPr>
        </a:p>
      </dgm:t>
    </dgm:pt>
    <dgm:pt modelId="{936B11B1-0C8F-4570-A1F6-D08D28EECA0B}">
      <dgm:prSet phldrT="[Text]"/>
      <dgm:spPr/>
      <dgm:t>
        <a:bodyPr/>
        <a:lstStyle/>
        <a:p>
          <a:r>
            <a:rPr lang="ar-SA"/>
            <a:t>تهديد دخول منافسين جدد</a:t>
          </a:r>
          <a:endParaRPr lang="en-GB"/>
        </a:p>
      </dgm:t>
    </dgm:pt>
    <dgm:pt modelId="{D22A491A-E783-4BE0-B487-9F41AD938D53}" type="parTrans" cxnId="{12453444-1B28-4006-9FB3-DD0356FB67CD}">
      <dgm:prSet/>
      <dgm:spPr/>
      <dgm:t>
        <a:bodyPr/>
        <a:lstStyle/>
        <a:p>
          <a:endParaRPr lang="en-GB">
            <a:solidFill>
              <a:schemeClr val="accent6"/>
            </a:solidFill>
          </a:endParaRPr>
        </a:p>
      </dgm:t>
    </dgm:pt>
    <dgm:pt modelId="{4B5C1494-F523-45E1-9A21-FFF4E0CB6947}" type="sibTrans" cxnId="{12453444-1B28-4006-9FB3-DD0356FB67CD}">
      <dgm:prSet/>
      <dgm:spPr/>
      <dgm:t>
        <a:bodyPr/>
        <a:lstStyle/>
        <a:p>
          <a:endParaRPr lang="en-GB">
            <a:solidFill>
              <a:schemeClr val="accent6"/>
            </a:solidFill>
          </a:endParaRPr>
        </a:p>
      </dgm:t>
    </dgm:pt>
    <dgm:pt modelId="{C1DF26BD-C9C4-4A9A-9A6B-96A143DDDA30}" type="pres">
      <dgm:prSet presAssocID="{BD0C5BB2-8662-4B4A-B3F8-FE9D49C3862D}" presName="outerComposite" presStyleCnt="0">
        <dgm:presLayoutVars>
          <dgm:chMax val="2"/>
          <dgm:animLvl val="lvl"/>
          <dgm:resizeHandles val="exact"/>
        </dgm:presLayoutVars>
      </dgm:prSet>
      <dgm:spPr/>
      <dgm:t>
        <a:bodyPr/>
        <a:lstStyle/>
        <a:p>
          <a:endParaRPr lang="en-US"/>
        </a:p>
      </dgm:t>
    </dgm:pt>
    <dgm:pt modelId="{D2EC1BD8-4E6E-4015-BD2E-B31DE18FBB32}" type="pres">
      <dgm:prSet presAssocID="{BD0C5BB2-8662-4B4A-B3F8-FE9D49C3862D}" presName="dummyMaxCanvas" presStyleCnt="0"/>
      <dgm:spPr/>
    </dgm:pt>
    <dgm:pt modelId="{91C7D3B1-0250-4D8A-9AB5-C9032ED88D03}" type="pres">
      <dgm:prSet presAssocID="{BD0C5BB2-8662-4B4A-B3F8-FE9D49C3862D}" presName="parentComposite" presStyleCnt="0"/>
      <dgm:spPr/>
    </dgm:pt>
    <dgm:pt modelId="{6F2A4F3E-2943-48A1-8FB6-E127CF8A1260}" type="pres">
      <dgm:prSet presAssocID="{BD0C5BB2-8662-4B4A-B3F8-FE9D49C3862D}" presName="parent1" presStyleLbl="alignAccFollowNode1" presStyleIdx="0" presStyleCnt="4">
        <dgm:presLayoutVars>
          <dgm:chMax val="4"/>
        </dgm:presLayoutVars>
      </dgm:prSet>
      <dgm:spPr/>
      <dgm:t>
        <a:bodyPr/>
        <a:lstStyle/>
        <a:p>
          <a:endParaRPr lang="en-US"/>
        </a:p>
      </dgm:t>
    </dgm:pt>
    <dgm:pt modelId="{6CC2D24F-6558-465E-BCE5-6E2927860F50}" type="pres">
      <dgm:prSet presAssocID="{BD0C5BB2-8662-4B4A-B3F8-FE9D49C3862D}" presName="parent2" presStyleLbl="alignAccFollowNode1" presStyleIdx="1" presStyleCnt="4">
        <dgm:presLayoutVars>
          <dgm:chMax val="4"/>
        </dgm:presLayoutVars>
      </dgm:prSet>
      <dgm:spPr/>
      <dgm:t>
        <a:bodyPr/>
        <a:lstStyle/>
        <a:p>
          <a:endParaRPr lang="en-US"/>
        </a:p>
      </dgm:t>
    </dgm:pt>
    <dgm:pt modelId="{A8B94809-8AF4-4356-80C0-5661A2EACB0C}" type="pres">
      <dgm:prSet presAssocID="{BD0C5BB2-8662-4B4A-B3F8-FE9D49C3862D}" presName="childrenComposite" presStyleCnt="0"/>
      <dgm:spPr/>
    </dgm:pt>
    <dgm:pt modelId="{54D1FCD0-0816-40E8-B89E-4051940F3DC1}" type="pres">
      <dgm:prSet presAssocID="{BD0C5BB2-8662-4B4A-B3F8-FE9D49C3862D}" presName="dummyMaxCanvas_ChildArea" presStyleCnt="0"/>
      <dgm:spPr/>
    </dgm:pt>
    <dgm:pt modelId="{4AD1A4B7-C730-459B-A841-63D7375A7F0F}" type="pres">
      <dgm:prSet presAssocID="{BD0C5BB2-8662-4B4A-B3F8-FE9D49C3862D}" presName="fulcrum" presStyleLbl="alignAccFollowNode1" presStyleIdx="2" presStyleCnt="4"/>
      <dgm:spPr/>
    </dgm:pt>
    <dgm:pt modelId="{82281C27-C21F-4078-ACD5-BE93E6FB41C2}" type="pres">
      <dgm:prSet presAssocID="{BD0C5BB2-8662-4B4A-B3F8-FE9D49C3862D}" presName="balance_23" presStyleLbl="alignAccFollowNode1" presStyleIdx="3" presStyleCnt="4">
        <dgm:presLayoutVars>
          <dgm:bulletEnabled val="1"/>
        </dgm:presLayoutVars>
      </dgm:prSet>
      <dgm:spPr/>
    </dgm:pt>
    <dgm:pt modelId="{6163A69F-8CAB-47F0-A415-9AC73A8135D0}" type="pres">
      <dgm:prSet presAssocID="{BD0C5BB2-8662-4B4A-B3F8-FE9D49C3862D}" presName="right_23_1" presStyleLbl="node1" presStyleIdx="0" presStyleCnt="5">
        <dgm:presLayoutVars>
          <dgm:bulletEnabled val="1"/>
        </dgm:presLayoutVars>
      </dgm:prSet>
      <dgm:spPr/>
      <dgm:t>
        <a:bodyPr/>
        <a:lstStyle/>
        <a:p>
          <a:endParaRPr lang="en-US"/>
        </a:p>
      </dgm:t>
    </dgm:pt>
    <dgm:pt modelId="{E81E4DC7-1982-4BDA-B209-F79BC414271C}" type="pres">
      <dgm:prSet presAssocID="{BD0C5BB2-8662-4B4A-B3F8-FE9D49C3862D}" presName="right_23_2" presStyleLbl="node1" presStyleIdx="1" presStyleCnt="5">
        <dgm:presLayoutVars>
          <dgm:bulletEnabled val="1"/>
        </dgm:presLayoutVars>
      </dgm:prSet>
      <dgm:spPr/>
      <dgm:t>
        <a:bodyPr/>
        <a:lstStyle/>
        <a:p>
          <a:endParaRPr lang="en-US"/>
        </a:p>
      </dgm:t>
    </dgm:pt>
    <dgm:pt modelId="{B4C5D91A-9937-4CDC-A5FD-8AD692E56B70}" type="pres">
      <dgm:prSet presAssocID="{BD0C5BB2-8662-4B4A-B3F8-FE9D49C3862D}" presName="right_23_3" presStyleLbl="node1" presStyleIdx="2" presStyleCnt="5">
        <dgm:presLayoutVars>
          <dgm:bulletEnabled val="1"/>
        </dgm:presLayoutVars>
      </dgm:prSet>
      <dgm:spPr/>
      <dgm:t>
        <a:bodyPr/>
        <a:lstStyle/>
        <a:p>
          <a:endParaRPr lang="en-US"/>
        </a:p>
      </dgm:t>
    </dgm:pt>
    <dgm:pt modelId="{776E6C57-4763-476C-9B33-77381E1D13B4}" type="pres">
      <dgm:prSet presAssocID="{BD0C5BB2-8662-4B4A-B3F8-FE9D49C3862D}" presName="left_23_1" presStyleLbl="node1" presStyleIdx="3" presStyleCnt="5">
        <dgm:presLayoutVars>
          <dgm:bulletEnabled val="1"/>
        </dgm:presLayoutVars>
      </dgm:prSet>
      <dgm:spPr/>
      <dgm:t>
        <a:bodyPr/>
        <a:lstStyle/>
        <a:p>
          <a:endParaRPr lang="en-US"/>
        </a:p>
      </dgm:t>
    </dgm:pt>
    <dgm:pt modelId="{F2EC486C-12F8-4C8C-8277-594073E016A9}" type="pres">
      <dgm:prSet presAssocID="{BD0C5BB2-8662-4B4A-B3F8-FE9D49C3862D}" presName="left_23_2" presStyleLbl="node1" presStyleIdx="4" presStyleCnt="5">
        <dgm:presLayoutVars>
          <dgm:bulletEnabled val="1"/>
        </dgm:presLayoutVars>
      </dgm:prSet>
      <dgm:spPr/>
      <dgm:t>
        <a:bodyPr/>
        <a:lstStyle/>
        <a:p>
          <a:endParaRPr lang="en-US"/>
        </a:p>
      </dgm:t>
    </dgm:pt>
  </dgm:ptLst>
  <dgm:cxnLst>
    <dgm:cxn modelId="{2C2A0EA3-B8A9-44AB-ADC6-A0B292542CE6}" type="presOf" srcId="{A6A56FEB-33BA-4C14-B38E-3EB2F9A4FC22}" destId="{E81E4DC7-1982-4BDA-B209-F79BC414271C}" srcOrd="0" destOrd="0" presId="urn:microsoft.com/office/officeart/2005/8/layout/balance1"/>
    <dgm:cxn modelId="{AD3841A6-FA38-41EB-99FC-A754B563CED5}" srcId="{3E6FB6C4-1A79-4766-9F20-6B6EAFECB99E}" destId="{FFD1A69B-1038-4535-B282-28A69A3724CF}" srcOrd="1" destOrd="0" parTransId="{CC09F8B6-8760-4319-B5F3-59F6A14F6187}" sibTransId="{103B0DD4-4E71-41A8-8F31-A290C241D201}"/>
    <dgm:cxn modelId="{122DDE34-7B9A-48CF-A9D8-180652500796}" srcId="{3E6FB6C4-1A79-4766-9F20-6B6EAFECB99E}" destId="{7F0AF4D6-1F68-438D-858D-2BE42A2A8D7E}" srcOrd="0" destOrd="0" parTransId="{7513B6BF-6F55-43E4-9885-AB8E26670410}" sibTransId="{C4BFB991-1BD9-4635-9D3D-F1383BA6C966}"/>
    <dgm:cxn modelId="{1868637D-E829-4653-8C50-961D08EADAD9}" srcId="{BD0C5BB2-8662-4B4A-B3F8-FE9D49C3862D}" destId="{1496FF56-6D87-4A2C-BAC4-36141CB73863}" srcOrd="1" destOrd="0" parTransId="{52F6BE42-0DD4-495D-965A-2DAC754223C3}" sibTransId="{CE181BB3-2DDB-4413-A452-845EA1C51681}"/>
    <dgm:cxn modelId="{E333D657-3C7D-4A6B-9077-FE392E71AB9C}" type="presOf" srcId="{1496FF56-6D87-4A2C-BAC4-36141CB73863}" destId="{6CC2D24F-6558-465E-BCE5-6E2927860F50}" srcOrd="0" destOrd="0" presId="urn:microsoft.com/office/officeart/2005/8/layout/balance1"/>
    <dgm:cxn modelId="{E4FAAD61-BB3E-48F8-8906-E298A176D419}" type="presOf" srcId="{BD0C5BB2-8662-4B4A-B3F8-FE9D49C3862D}" destId="{C1DF26BD-C9C4-4A9A-9A6B-96A143DDDA30}" srcOrd="0" destOrd="0" presId="urn:microsoft.com/office/officeart/2005/8/layout/balance1"/>
    <dgm:cxn modelId="{6840AD3C-D52D-45B3-AB64-DA987FA7E2A6}" type="presOf" srcId="{FFD1A69B-1038-4535-B282-28A69A3724CF}" destId="{F2EC486C-12F8-4C8C-8277-594073E016A9}" srcOrd="0" destOrd="0" presId="urn:microsoft.com/office/officeart/2005/8/layout/balance1"/>
    <dgm:cxn modelId="{DC995ADD-DCD6-497A-856C-A9050B250BB3}" srcId="{1496FF56-6D87-4A2C-BAC4-36141CB73863}" destId="{A6A56FEB-33BA-4C14-B38E-3EB2F9A4FC22}" srcOrd="1" destOrd="0" parTransId="{33697A10-B567-427A-8C48-14C8E305AD0A}" sibTransId="{96728518-CDC5-4B63-A5D7-8B7EE43BC0A7}"/>
    <dgm:cxn modelId="{452C0DA2-2EF2-49DB-9599-2BF1D02C8E92}" srcId="{1496FF56-6D87-4A2C-BAC4-36141CB73863}" destId="{FBD3979C-3C82-41D9-B180-7667759BE5ED}" srcOrd="0" destOrd="0" parTransId="{E863C385-A794-4685-8F78-AA867890FD8B}" sibTransId="{1CFBD677-C508-4CC4-ACF2-124578A1460F}"/>
    <dgm:cxn modelId="{20DC8953-18D2-4155-B28D-0A8023D7D41A}" type="presOf" srcId="{FBD3979C-3C82-41D9-B180-7667759BE5ED}" destId="{6163A69F-8CAB-47F0-A415-9AC73A8135D0}" srcOrd="0" destOrd="0" presId="urn:microsoft.com/office/officeart/2005/8/layout/balance1"/>
    <dgm:cxn modelId="{38DE38BF-E5C5-45EE-9DE0-6FAEA9BAEEFC}" type="presOf" srcId="{3E6FB6C4-1A79-4766-9F20-6B6EAFECB99E}" destId="{6F2A4F3E-2943-48A1-8FB6-E127CF8A1260}" srcOrd="0" destOrd="0" presId="urn:microsoft.com/office/officeart/2005/8/layout/balance1"/>
    <dgm:cxn modelId="{12453444-1B28-4006-9FB3-DD0356FB67CD}" srcId="{1496FF56-6D87-4A2C-BAC4-36141CB73863}" destId="{936B11B1-0C8F-4570-A1F6-D08D28EECA0B}" srcOrd="2" destOrd="0" parTransId="{D22A491A-E783-4BE0-B487-9F41AD938D53}" sibTransId="{4B5C1494-F523-45E1-9A21-FFF4E0CB6947}"/>
    <dgm:cxn modelId="{EA17549D-31FB-4332-92C4-9CF5980BC5BF}" srcId="{BD0C5BB2-8662-4B4A-B3F8-FE9D49C3862D}" destId="{3E6FB6C4-1A79-4766-9F20-6B6EAFECB99E}" srcOrd="0" destOrd="0" parTransId="{260FAC5D-FA35-41A3-95E8-DDBB4FBC9356}" sibTransId="{8D625308-6128-4B50-9348-2446FA62E561}"/>
    <dgm:cxn modelId="{2DEC9414-CF73-4A68-AFA8-9D63BEBC6535}" type="presOf" srcId="{936B11B1-0C8F-4570-A1F6-D08D28EECA0B}" destId="{B4C5D91A-9937-4CDC-A5FD-8AD692E56B70}" srcOrd="0" destOrd="0" presId="urn:microsoft.com/office/officeart/2005/8/layout/balance1"/>
    <dgm:cxn modelId="{51FB3E29-36FA-4464-A927-E350FF163352}" type="presOf" srcId="{7F0AF4D6-1F68-438D-858D-2BE42A2A8D7E}" destId="{776E6C57-4763-476C-9B33-77381E1D13B4}" srcOrd="0" destOrd="0" presId="urn:microsoft.com/office/officeart/2005/8/layout/balance1"/>
    <dgm:cxn modelId="{6C60B577-0C1A-403A-A75B-FCA2B7E44EB2}" type="presParOf" srcId="{C1DF26BD-C9C4-4A9A-9A6B-96A143DDDA30}" destId="{D2EC1BD8-4E6E-4015-BD2E-B31DE18FBB32}" srcOrd="0" destOrd="0" presId="urn:microsoft.com/office/officeart/2005/8/layout/balance1"/>
    <dgm:cxn modelId="{3772EE3E-89E1-4D02-84CE-41F378D8CC55}" type="presParOf" srcId="{C1DF26BD-C9C4-4A9A-9A6B-96A143DDDA30}" destId="{91C7D3B1-0250-4D8A-9AB5-C9032ED88D03}" srcOrd="1" destOrd="0" presId="urn:microsoft.com/office/officeart/2005/8/layout/balance1"/>
    <dgm:cxn modelId="{24B331DA-FB94-45C9-A863-10CAFAF6C638}" type="presParOf" srcId="{91C7D3B1-0250-4D8A-9AB5-C9032ED88D03}" destId="{6F2A4F3E-2943-48A1-8FB6-E127CF8A1260}" srcOrd="0" destOrd="0" presId="urn:microsoft.com/office/officeart/2005/8/layout/balance1"/>
    <dgm:cxn modelId="{05ACFA53-EF6B-4697-9BD7-2F9776A53542}" type="presParOf" srcId="{91C7D3B1-0250-4D8A-9AB5-C9032ED88D03}" destId="{6CC2D24F-6558-465E-BCE5-6E2927860F50}" srcOrd="1" destOrd="0" presId="urn:microsoft.com/office/officeart/2005/8/layout/balance1"/>
    <dgm:cxn modelId="{F21E20B1-6CC5-4B96-969A-A722456FF90F}" type="presParOf" srcId="{C1DF26BD-C9C4-4A9A-9A6B-96A143DDDA30}" destId="{A8B94809-8AF4-4356-80C0-5661A2EACB0C}" srcOrd="2" destOrd="0" presId="urn:microsoft.com/office/officeart/2005/8/layout/balance1"/>
    <dgm:cxn modelId="{E63F1A57-86DC-4DA7-A3A6-1741D2375563}" type="presParOf" srcId="{A8B94809-8AF4-4356-80C0-5661A2EACB0C}" destId="{54D1FCD0-0816-40E8-B89E-4051940F3DC1}" srcOrd="0" destOrd="0" presId="urn:microsoft.com/office/officeart/2005/8/layout/balance1"/>
    <dgm:cxn modelId="{84C7333C-F519-4DD9-B17B-489F0F7AEB71}" type="presParOf" srcId="{A8B94809-8AF4-4356-80C0-5661A2EACB0C}" destId="{4AD1A4B7-C730-459B-A841-63D7375A7F0F}" srcOrd="1" destOrd="0" presId="urn:microsoft.com/office/officeart/2005/8/layout/balance1"/>
    <dgm:cxn modelId="{E03BA2BF-FCCC-49B2-BC1E-741DC3878541}" type="presParOf" srcId="{A8B94809-8AF4-4356-80C0-5661A2EACB0C}" destId="{82281C27-C21F-4078-ACD5-BE93E6FB41C2}" srcOrd="2" destOrd="0" presId="urn:microsoft.com/office/officeart/2005/8/layout/balance1"/>
    <dgm:cxn modelId="{9008104F-C425-4A9C-B282-7AE457AE0538}" type="presParOf" srcId="{A8B94809-8AF4-4356-80C0-5661A2EACB0C}" destId="{6163A69F-8CAB-47F0-A415-9AC73A8135D0}" srcOrd="3" destOrd="0" presId="urn:microsoft.com/office/officeart/2005/8/layout/balance1"/>
    <dgm:cxn modelId="{E8284FE0-2209-4527-92D2-5C75C085E780}" type="presParOf" srcId="{A8B94809-8AF4-4356-80C0-5661A2EACB0C}" destId="{E81E4DC7-1982-4BDA-B209-F79BC414271C}" srcOrd="4" destOrd="0" presId="urn:microsoft.com/office/officeart/2005/8/layout/balance1"/>
    <dgm:cxn modelId="{7AE31259-B666-4948-9533-E1710E0F05F0}" type="presParOf" srcId="{A8B94809-8AF4-4356-80C0-5661A2EACB0C}" destId="{B4C5D91A-9937-4CDC-A5FD-8AD692E56B70}" srcOrd="5" destOrd="0" presId="urn:microsoft.com/office/officeart/2005/8/layout/balance1"/>
    <dgm:cxn modelId="{A22F0254-72B5-4515-962C-3B7F0930D1AD}" type="presParOf" srcId="{A8B94809-8AF4-4356-80C0-5661A2EACB0C}" destId="{776E6C57-4763-476C-9B33-77381E1D13B4}" srcOrd="6" destOrd="0" presId="urn:microsoft.com/office/officeart/2005/8/layout/balance1"/>
    <dgm:cxn modelId="{C4079FC8-2A70-48B0-A0CF-9C9705FD5950}" type="presParOf" srcId="{A8B94809-8AF4-4356-80C0-5661A2EACB0C}" destId="{F2EC486C-12F8-4C8C-8277-594073E016A9}" srcOrd="7" destOrd="0" presId="urn:microsoft.com/office/officeart/2005/8/layout/balance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A4F3E-2943-48A1-8FB6-E127CF8A1260}">
      <dsp:nvSpPr>
        <dsp:cNvPr id="0" name=""/>
        <dsp:cNvSpPr/>
      </dsp:nvSpPr>
      <dsp:spPr>
        <a:xfrm>
          <a:off x="290893" y="0"/>
          <a:ext cx="1316736" cy="731520"/>
        </a:xfrm>
        <a:prstGeom prst="roundRect">
          <a:avLst>
            <a:gd name="adj" fmla="val 10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EG" sz="1900" kern="1200"/>
            <a:t>متوسط الخاطر</a:t>
          </a:r>
          <a:endParaRPr lang="en-GB" sz="1900" kern="1200"/>
        </a:p>
      </dsp:txBody>
      <dsp:txXfrm>
        <a:off x="312318" y="21425"/>
        <a:ext cx="1273886" cy="688670"/>
      </dsp:txXfrm>
    </dsp:sp>
    <dsp:sp modelId="{6CC2D24F-6558-465E-BCE5-6E2927860F50}">
      <dsp:nvSpPr>
        <dsp:cNvPr id="0" name=""/>
        <dsp:cNvSpPr/>
      </dsp:nvSpPr>
      <dsp:spPr>
        <a:xfrm>
          <a:off x="2192845" y="0"/>
          <a:ext cx="1316736" cy="731520"/>
        </a:xfrm>
        <a:prstGeom prst="roundRect">
          <a:avLst>
            <a:gd name="adj" fmla="val 10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EG" sz="1900" kern="1200"/>
            <a:t>عالي المخاطر</a:t>
          </a:r>
          <a:endParaRPr lang="en-GB" sz="1900" kern="1200"/>
        </a:p>
      </dsp:txBody>
      <dsp:txXfrm>
        <a:off x="2214270" y="21425"/>
        <a:ext cx="1273886" cy="688670"/>
      </dsp:txXfrm>
    </dsp:sp>
    <dsp:sp modelId="{4AD1A4B7-C730-459B-A841-63D7375A7F0F}">
      <dsp:nvSpPr>
        <dsp:cNvPr id="0" name=""/>
        <dsp:cNvSpPr/>
      </dsp:nvSpPr>
      <dsp:spPr>
        <a:xfrm>
          <a:off x="1625917" y="3108960"/>
          <a:ext cx="548640" cy="548640"/>
        </a:xfrm>
        <a:prstGeom prst="triangle">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2281C27-C21F-4078-ACD5-BE93E6FB41C2}">
      <dsp:nvSpPr>
        <dsp:cNvPr id="0" name=""/>
        <dsp:cNvSpPr/>
      </dsp:nvSpPr>
      <dsp:spPr>
        <a:xfrm rot="240000">
          <a:off x="253814" y="2873862"/>
          <a:ext cx="3292846" cy="230258"/>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163A69F-8CAB-47F0-A415-9AC73A8135D0}">
      <dsp:nvSpPr>
        <dsp:cNvPr id="0" name=""/>
        <dsp:cNvSpPr/>
      </dsp:nvSpPr>
      <dsp:spPr>
        <a:xfrm rot="240000">
          <a:off x="2230882" y="2298160"/>
          <a:ext cx="1313814" cy="61210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ar-SA" sz="1500" kern="1200"/>
            <a:t>المنافسة في السوق</a:t>
          </a:r>
          <a:endParaRPr lang="en-GB" sz="1500" kern="1200"/>
        </a:p>
      </dsp:txBody>
      <dsp:txXfrm>
        <a:off x="2260762" y="2328040"/>
        <a:ext cx="1254054" cy="552343"/>
      </dsp:txXfrm>
    </dsp:sp>
    <dsp:sp modelId="{E81E4DC7-1982-4BDA-B209-F79BC414271C}">
      <dsp:nvSpPr>
        <dsp:cNvPr id="0" name=""/>
        <dsp:cNvSpPr/>
      </dsp:nvSpPr>
      <dsp:spPr>
        <a:xfrm rot="240000">
          <a:off x="2278431" y="1639792"/>
          <a:ext cx="1313814" cy="61210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ar-SA" sz="1500" kern="1200"/>
            <a:t>التهديد بالاستبدال</a:t>
          </a:r>
          <a:endParaRPr lang="en-GB" sz="1500" kern="1200"/>
        </a:p>
      </dsp:txBody>
      <dsp:txXfrm>
        <a:off x="2308311" y="1669672"/>
        <a:ext cx="1254054" cy="552343"/>
      </dsp:txXfrm>
    </dsp:sp>
    <dsp:sp modelId="{B4C5D91A-9937-4CDC-A5FD-8AD692E56B70}">
      <dsp:nvSpPr>
        <dsp:cNvPr id="0" name=""/>
        <dsp:cNvSpPr/>
      </dsp:nvSpPr>
      <dsp:spPr>
        <a:xfrm rot="240000">
          <a:off x="2325980" y="996054"/>
          <a:ext cx="1313814" cy="612103"/>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ar-SA" sz="1500" kern="1200"/>
            <a:t>تهديد دخول منافسين جدد</a:t>
          </a:r>
          <a:endParaRPr lang="en-GB" sz="1500" kern="1200"/>
        </a:p>
      </dsp:txBody>
      <dsp:txXfrm>
        <a:off x="2355860" y="1025934"/>
        <a:ext cx="1254054" cy="552343"/>
      </dsp:txXfrm>
    </dsp:sp>
    <dsp:sp modelId="{776E6C57-4763-476C-9B33-77381E1D13B4}">
      <dsp:nvSpPr>
        <dsp:cNvPr id="0" name=""/>
        <dsp:cNvSpPr/>
      </dsp:nvSpPr>
      <dsp:spPr>
        <a:xfrm rot="240000">
          <a:off x="347217" y="2166486"/>
          <a:ext cx="1313814" cy="61210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ar-SA" sz="1500" kern="1200"/>
            <a:t>القدرة التفاوضية للمشترين</a:t>
          </a:r>
          <a:endParaRPr lang="en-GB" sz="1500" kern="1200"/>
        </a:p>
      </dsp:txBody>
      <dsp:txXfrm>
        <a:off x="377097" y="2196366"/>
        <a:ext cx="1254054" cy="552343"/>
      </dsp:txXfrm>
    </dsp:sp>
    <dsp:sp modelId="{F2EC486C-12F8-4C8C-8277-594073E016A9}">
      <dsp:nvSpPr>
        <dsp:cNvPr id="0" name=""/>
        <dsp:cNvSpPr/>
      </dsp:nvSpPr>
      <dsp:spPr>
        <a:xfrm rot="240000">
          <a:off x="394766" y="1508118"/>
          <a:ext cx="1313814" cy="612103"/>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ar-SA" sz="1500" kern="1200"/>
            <a:t>القدرة التفاوضية للموردين</a:t>
          </a:r>
          <a:endParaRPr lang="en-GB" sz="1500" kern="1200"/>
        </a:p>
      </dsp:txBody>
      <dsp:txXfrm>
        <a:off x="424646" y="1537998"/>
        <a:ext cx="1254054" cy="552343"/>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0.5</cdr:x>
      <cdr:y>0.42491</cdr:y>
    </cdr:from>
    <cdr:to>
      <cdr:x>0.56892</cdr:x>
      <cdr:y>0.54265</cdr:y>
    </cdr:to>
    <cdr:cxnSp macro="">
      <cdr:nvCxnSpPr>
        <cdr:cNvPr id="3" name="Straight Arrow Connector 2">
          <a:extLst xmlns:a="http://schemas.openxmlformats.org/drawingml/2006/main">
            <a:ext uri="{FF2B5EF4-FFF2-40B4-BE49-F238E27FC236}">
              <a16:creationId xmlns:a16="http://schemas.microsoft.com/office/drawing/2014/main" xmlns="" id="{CD945482-410E-479F-A023-7E0207FDF825}"/>
            </a:ext>
          </a:extLst>
        </cdr:cNvPr>
        <cdr:cNvCxnSpPr/>
      </cdr:nvCxnSpPr>
      <cdr:spPr>
        <a:xfrm xmlns:a="http://schemas.openxmlformats.org/drawingml/2006/main" flipV="1">
          <a:off x="2184400" y="923867"/>
          <a:ext cx="301098" cy="255995"/>
        </a:xfrm>
        <a:prstGeom xmlns:a="http://schemas.openxmlformats.org/drawingml/2006/main" prst="straightConnector1">
          <a:avLst/>
        </a:prstGeom>
        <a:ln xmlns:a="http://schemas.openxmlformats.org/drawingml/2006/main">
          <a:solidFill>
            <a:srgbClr val="00B05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EAE4C5-7B92-486A-B835-8080412E5BC4}" type="datetimeFigureOut">
              <a:rPr lang="en-GB" smtClean="0"/>
              <a:pPr/>
              <a:t>13/02/2022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298A52-B524-406E-8F5A-9DD541FC9FCE}" type="slidenum">
              <a:rPr lang="en-GB" smtClean="0"/>
              <a:pPr/>
              <a:t>‹#›</a:t>
            </a:fld>
            <a:endParaRPr lang="en-GB"/>
          </a:p>
        </p:txBody>
      </p:sp>
    </p:spTree>
    <p:extLst>
      <p:ext uri="{BB962C8B-B14F-4D97-AF65-F5344CB8AC3E}">
        <p14:creationId xmlns:p14="http://schemas.microsoft.com/office/powerpoint/2010/main" xmlns="" val="235566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done</a:t>
            </a:r>
          </a:p>
        </p:txBody>
      </p:sp>
      <p:sp>
        <p:nvSpPr>
          <p:cNvPr id="4" name="Slide Number Placeholder 3"/>
          <p:cNvSpPr>
            <a:spLocks noGrp="1"/>
          </p:cNvSpPr>
          <p:nvPr>
            <p:ph type="sldNum" sz="quarter" idx="5"/>
          </p:nvPr>
        </p:nvSpPr>
        <p:spPr/>
        <p:txBody>
          <a:bodyPr/>
          <a:lstStyle/>
          <a:p>
            <a:fld id="{39298A52-B524-406E-8F5A-9DD541FC9FCE}" type="slidenum">
              <a:rPr lang="en-GB" smtClean="0"/>
              <a:pPr/>
              <a:t>2</a:t>
            </a:fld>
            <a:endParaRPr lang="en-GB"/>
          </a:p>
        </p:txBody>
      </p:sp>
    </p:spTree>
    <p:extLst>
      <p:ext uri="{BB962C8B-B14F-4D97-AF65-F5344CB8AC3E}">
        <p14:creationId xmlns:p14="http://schemas.microsoft.com/office/powerpoint/2010/main" xmlns="" val="828599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done</a:t>
            </a:r>
          </a:p>
        </p:txBody>
      </p:sp>
      <p:sp>
        <p:nvSpPr>
          <p:cNvPr id="4" name="Slide Number Placeholder 3"/>
          <p:cNvSpPr>
            <a:spLocks noGrp="1"/>
          </p:cNvSpPr>
          <p:nvPr>
            <p:ph type="sldNum" sz="quarter" idx="5"/>
          </p:nvPr>
        </p:nvSpPr>
        <p:spPr/>
        <p:txBody>
          <a:bodyPr/>
          <a:lstStyle/>
          <a:p>
            <a:fld id="{39298A52-B524-406E-8F5A-9DD541FC9FCE}" type="slidenum">
              <a:rPr lang="en-GB" smtClean="0"/>
              <a:pPr/>
              <a:t>6</a:t>
            </a:fld>
            <a:endParaRPr lang="en-GB"/>
          </a:p>
        </p:txBody>
      </p:sp>
    </p:spTree>
    <p:extLst>
      <p:ext uri="{BB962C8B-B14F-4D97-AF65-F5344CB8AC3E}">
        <p14:creationId xmlns:p14="http://schemas.microsoft.com/office/powerpoint/2010/main" xmlns="" val="30968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done</a:t>
            </a:r>
          </a:p>
        </p:txBody>
      </p:sp>
      <p:sp>
        <p:nvSpPr>
          <p:cNvPr id="4" name="Slide Number Placeholder 3"/>
          <p:cNvSpPr>
            <a:spLocks noGrp="1"/>
          </p:cNvSpPr>
          <p:nvPr>
            <p:ph type="sldNum" sz="quarter" idx="5"/>
          </p:nvPr>
        </p:nvSpPr>
        <p:spPr/>
        <p:txBody>
          <a:bodyPr/>
          <a:lstStyle/>
          <a:p>
            <a:fld id="{39298A52-B524-406E-8F5A-9DD541FC9FCE}" type="slidenum">
              <a:rPr lang="en-GB" smtClean="0"/>
              <a:pPr/>
              <a:t>7</a:t>
            </a:fld>
            <a:endParaRPr lang="en-GB"/>
          </a:p>
        </p:txBody>
      </p:sp>
    </p:spTree>
    <p:extLst>
      <p:ext uri="{BB962C8B-B14F-4D97-AF65-F5344CB8AC3E}">
        <p14:creationId xmlns:p14="http://schemas.microsoft.com/office/powerpoint/2010/main" xmlns="" val="4024081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9DF1DC-7FC8-4209-9222-EB9FD61692D9}"/>
              </a:ext>
            </a:extLst>
          </p:cNvPr>
          <p:cNvSpPr>
            <a:spLocks noGrp="1"/>
          </p:cNvSpPr>
          <p:nvPr>
            <p:ph type="ctrTitle"/>
          </p:nvPr>
        </p:nvSpPr>
        <p:spPr>
          <a:xfrm>
            <a:off x="1524000" y="1122363"/>
            <a:ext cx="9144000" cy="2387600"/>
          </a:xfrm>
        </p:spPr>
        <p:txBody>
          <a:bodyPr anchor="b"/>
          <a:lstStyle>
            <a:lvl1pPr algn="ctr">
              <a:defRPr sz="6000">
                <a:latin typeface="Times New Roman" panose="02020603050405020304" pitchFamily="18" charset="0"/>
                <a:ea typeface="Tahoma" panose="020B0604030504040204" pitchFamily="34" charset="0"/>
                <a:cs typeface="Times New Roman" panose="02020603050405020304" pitchFamily="18" charset="0"/>
              </a:defRPr>
            </a:lvl1pPr>
          </a:lstStyle>
          <a:p>
            <a:r>
              <a:rPr lang="en-US"/>
              <a:t>Click to edit Master title style</a:t>
            </a:r>
            <a:endParaRPr lang="en-GB"/>
          </a:p>
        </p:txBody>
      </p:sp>
      <p:sp>
        <p:nvSpPr>
          <p:cNvPr id="3" name="Subtitle 2">
            <a:extLst>
              <a:ext uri="{FF2B5EF4-FFF2-40B4-BE49-F238E27FC236}">
                <a16:creationId xmlns:a16="http://schemas.microsoft.com/office/drawing/2014/main" xmlns="" id="{859DCB59-A277-4177-AD4A-B1D10D5193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F039228E-4070-44B4-917F-D6FABF278D56}"/>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5" name="Footer Placeholder 4">
            <a:extLst>
              <a:ext uri="{FF2B5EF4-FFF2-40B4-BE49-F238E27FC236}">
                <a16:creationId xmlns:a16="http://schemas.microsoft.com/office/drawing/2014/main" xmlns="" id="{3CB73308-62FF-4B51-A65B-181BEE24C6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969436B5-16D2-4725-B463-8F4F25D205D5}"/>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1396481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0D983B-F2B6-4C94-B712-9C207B6D7E3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292F5C4E-B166-4C10-8795-1CD539379C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14DD1879-62E8-4398-B526-AA4B767F5D4A}"/>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5" name="Footer Placeholder 4">
            <a:extLst>
              <a:ext uri="{FF2B5EF4-FFF2-40B4-BE49-F238E27FC236}">
                <a16:creationId xmlns:a16="http://schemas.microsoft.com/office/drawing/2014/main" xmlns="" id="{06B93AE8-0A56-4F4F-8234-4D5ABB1A98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3F422E3-ACAF-462E-8E52-E8984D94ECD7}"/>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419840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4AF80C6-A500-4CD1-B7F8-094B500107E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1B1F78C8-A85D-497E-BD9A-1488B7BB90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F697F8E3-04ED-4396-A5C6-0DC5DBF92894}"/>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5" name="Footer Placeholder 4">
            <a:extLst>
              <a:ext uri="{FF2B5EF4-FFF2-40B4-BE49-F238E27FC236}">
                <a16:creationId xmlns:a16="http://schemas.microsoft.com/office/drawing/2014/main" xmlns="" id="{1E96B4A2-4441-4BA0-ADDF-05C419E570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97F71064-A2DE-40BF-B1CC-B12512CD7D9A}"/>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564126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364B5F-BE70-49D7-8BD9-F42D91A92E29}"/>
              </a:ext>
            </a:extLst>
          </p:cNvPr>
          <p:cNvSpPr>
            <a:spLocks noGrp="1"/>
          </p:cNvSpPr>
          <p:nvPr>
            <p:ph type="title"/>
          </p:nvPr>
        </p:nvSpPr>
        <p:spPr>
          <a:xfrm>
            <a:off x="256308" y="277090"/>
            <a:ext cx="11575474" cy="807893"/>
          </a:xfrm>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xmlns="" id="{164071E4-2C8D-44C7-ABD2-12E7A5D790DA}"/>
              </a:ext>
            </a:extLst>
          </p:cNvPr>
          <p:cNvSpPr>
            <a:spLocks noGrp="1"/>
          </p:cNvSpPr>
          <p:nvPr>
            <p:ph idx="1"/>
          </p:nvPr>
        </p:nvSpPr>
        <p:spPr>
          <a:xfrm>
            <a:off x="256308" y="1376218"/>
            <a:ext cx="11575474" cy="48376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CF8755A3-51C5-4A97-9340-07E6192F6A6B}"/>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5" name="Footer Placeholder 4">
            <a:extLst>
              <a:ext uri="{FF2B5EF4-FFF2-40B4-BE49-F238E27FC236}">
                <a16:creationId xmlns:a16="http://schemas.microsoft.com/office/drawing/2014/main" xmlns="" id="{2089C8D3-83BE-4C70-AF2E-226DD9D9BC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C0EE8AC8-4E87-42F4-84F1-EC85BBB3C341}"/>
              </a:ext>
            </a:extLst>
          </p:cNvPr>
          <p:cNvSpPr>
            <a:spLocks noGrp="1"/>
          </p:cNvSpPr>
          <p:nvPr>
            <p:ph type="sldNum" sz="quarter" idx="12"/>
          </p:nvPr>
        </p:nvSpPr>
        <p:spPr>
          <a:xfrm>
            <a:off x="11157523" y="6356351"/>
            <a:ext cx="676563" cy="365124"/>
          </a:xfrm>
        </p:spPr>
        <p:txBody>
          <a:bodyPr/>
          <a:lstStyle/>
          <a:p>
            <a:fld id="{3A30D0D0-614C-419E-8901-829FD58D57AD}" type="slidenum">
              <a:rPr lang="en-GB" smtClean="0"/>
              <a:pPr/>
              <a:t>‹#›</a:t>
            </a:fld>
            <a:endParaRPr lang="en-GB"/>
          </a:p>
        </p:txBody>
      </p:sp>
      <p:sp>
        <p:nvSpPr>
          <p:cNvPr id="7" name="Rectangle 6">
            <a:extLst>
              <a:ext uri="{FF2B5EF4-FFF2-40B4-BE49-F238E27FC236}">
                <a16:creationId xmlns:a16="http://schemas.microsoft.com/office/drawing/2014/main" xmlns="" id="{AA180941-ADBE-4D49-8A4B-F5F57BC6A6C2}"/>
              </a:ext>
            </a:extLst>
          </p:cNvPr>
          <p:cNvSpPr/>
          <p:nvPr userDrawn="1"/>
        </p:nvSpPr>
        <p:spPr>
          <a:xfrm>
            <a:off x="2676226" y="1084983"/>
            <a:ext cx="9164783" cy="1424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xmlns="" val="2733477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2585CF-83E8-4A57-8E01-F3388CACB0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0A907958-4675-4D94-87AB-9821AB76E9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9AB8A19-4027-45F9-98C4-6247963F65F2}"/>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5" name="Footer Placeholder 4">
            <a:extLst>
              <a:ext uri="{FF2B5EF4-FFF2-40B4-BE49-F238E27FC236}">
                <a16:creationId xmlns:a16="http://schemas.microsoft.com/office/drawing/2014/main" xmlns="" id="{32100033-921F-47A7-9E5D-67D3E17824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55DBFA5-9DB6-43E4-8393-38D4C01965B5}"/>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2590366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66676F-FEBD-4C24-8E87-90D4EBEAA78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4B9CC731-3A3E-455E-8440-EB1BF92622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E7870227-3198-4C25-96C6-70D5857733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1E906C71-0CD1-4335-A197-01570B0740D4}"/>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6" name="Footer Placeholder 5">
            <a:extLst>
              <a:ext uri="{FF2B5EF4-FFF2-40B4-BE49-F238E27FC236}">
                <a16:creationId xmlns:a16="http://schemas.microsoft.com/office/drawing/2014/main" xmlns="" id="{B1A4ACDB-03AA-4ADE-9C58-2FD085FC68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A8BEB0C0-44B7-44A5-8C79-A7168857BC52}"/>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3734765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93E804-7C72-4828-A76C-55EF0143523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6832FE61-8DDB-4ABA-BEB3-99E9D1EC52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A4471CE4-DE18-4532-970F-8BF1415D21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34FED4C5-0F5E-4E22-B873-0D0563BA1F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08087F1C-531F-41CF-AF69-AA5D57AF17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0D7F464F-18E5-4BAE-A958-618CC51F7C32}"/>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8" name="Footer Placeholder 7">
            <a:extLst>
              <a:ext uri="{FF2B5EF4-FFF2-40B4-BE49-F238E27FC236}">
                <a16:creationId xmlns:a16="http://schemas.microsoft.com/office/drawing/2014/main" xmlns="" id="{D7E9297D-8B4A-4B2D-85FE-78FD30B64D8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F76BBF46-06D5-4730-AFF2-BFE4A78D83B8}"/>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3588512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1C2F26-BD15-4440-9A33-94E0CFE8971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1E85633C-348A-44FB-B447-AE5D0F52316F}"/>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4" name="Footer Placeholder 3">
            <a:extLst>
              <a:ext uri="{FF2B5EF4-FFF2-40B4-BE49-F238E27FC236}">
                <a16:creationId xmlns:a16="http://schemas.microsoft.com/office/drawing/2014/main" xmlns="" id="{E8ACEB32-8022-4828-9D8D-435296A35F6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D0803039-EF58-46E4-81C0-D6AF1EC98E06}"/>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2247142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56B448A6-AE9D-4A19-8C5F-9AE863C37A03}"/>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3" name="Footer Placeholder 2">
            <a:extLst>
              <a:ext uri="{FF2B5EF4-FFF2-40B4-BE49-F238E27FC236}">
                <a16:creationId xmlns:a16="http://schemas.microsoft.com/office/drawing/2014/main" xmlns="" id="{45D7817F-9B7D-40CD-AC10-9568BFA93BE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03A20A9F-76DB-4A34-ABBC-A579867BB304}"/>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4073158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581245-2182-4A71-B38F-FB80211DD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5285D853-095E-48CF-89B7-5A93DEA4F1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71FC5E39-A212-4656-8B31-7C66810571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A018D1C-8061-4743-B08B-B1449B59DD73}"/>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6" name="Footer Placeholder 5">
            <a:extLst>
              <a:ext uri="{FF2B5EF4-FFF2-40B4-BE49-F238E27FC236}">
                <a16:creationId xmlns:a16="http://schemas.microsoft.com/office/drawing/2014/main" xmlns="" id="{B69C7F10-6548-4D4A-A1AB-C66A9B6AC4E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243E1F12-A2C9-4416-8C2C-40849B0B993E}"/>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2872703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6E408C-475C-4535-A219-F0DEFA3722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964A507C-C281-4187-B82E-2C8D93007E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D76FF6DA-5B28-4A19-8007-8352263AD1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C8FC47F-D952-46D2-8DFF-E7658FB82F82}"/>
              </a:ext>
            </a:extLst>
          </p:cNvPr>
          <p:cNvSpPr>
            <a:spLocks noGrp="1"/>
          </p:cNvSpPr>
          <p:nvPr>
            <p:ph type="dt" sz="half" idx="10"/>
          </p:nvPr>
        </p:nvSpPr>
        <p:spPr/>
        <p:txBody>
          <a:bodyPr/>
          <a:lstStyle/>
          <a:p>
            <a:fld id="{D471E98C-F9A6-4048-9C8B-AB3B7A08A440}" type="datetimeFigureOut">
              <a:rPr lang="en-GB" smtClean="0"/>
              <a:pPr/>
              <a:t>13/02/2022</a:t>
            </a:fld>
            <a:endParaRPr lang="en-GB"/>
          </a:p>
        </p:txBody>
      </p:sp>
      <p:sp>
        <p:nvSpPr>
          <p:cNvPr id="6" name="Footer Placeholder 5">
            <a:extLst>
              <a:ext uri="{FF2B5EF4-FFF2-40B4-BE49-F238E27FC236}">
                <a16:creationId xmlns:a16="http://schemas.microsoft.com/office/drawing/2014/main" xmlns="" id="{DAC03CB6-F78C-49A1-9D1A-75449ADF437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02431566-E0F2-44F8-8617-8C64C02A5D3E}"/>
              </a:ext>
            </a:extLst>
          </p:cNvPr>
          <p:cNvSpPr>
            <a:spLocks noGrp="1"/>
          </p:cNvSpPr>
          <p:nvPr>
            <p:ph type="sldNum" sz="quarter" idx="12"/>
          </p:nvPr>
        </p:nvSpPr>
        <p:spPr/>
        <p:txBody>
          <a:body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3201822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C559CF5-30E9-4CE8-8361-188DE223F0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4603CD1F-6EDA-43F1-93C3-73927E3055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56EA99A5-15B1-4001-A72D-9049A09A45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71E98C-F9A6-4048-9C8B-AB3B7A08A440}" type="datetimeFigureOut">
              <a:rPr lang="en-GB" smtClean="0"/>
              <a:pPr/>
              <a:t>13/02/2022</a:t>
            </a:fld>
            <a:endParaRPr lang="en-GB"/>
          </a:p>
        </p:txBody>
      </p:sp>
      <p:sp>
        <p:nvSpPr>
          <p:cNvPr id="5" name="Footer Placeholder 4">
            <a:extLst>
              <a:ext uri="{FF2B5EF4-FFF2-40B4-BE49-F238E27FC236}">
                <a16:creationId xmlns:a16="http://schemas.microsoft.com/office/drawing/2014/main" xmlns="" id="{152684E0-D323-459E-AA73-3515CCE9CB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635967C6-8F70-487F-9C14-86AED92D2F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30D0D0-614C-419E-8901-829FD58D57AD}" type="slidenum">
              <a:rPr lang="en-GB" smtClean="0"/>
              <a:pPr/>
              <a:t>‹#›</a:t>
            </a:fld>
            <a:endParaRPr lang="en-GB"/>
          </a:p>
        </p:txBody>
      </p:sp>
    </p:spTree>
    <p:extLst>
      <p:ext uri="{BB962C8B-B14F-4D97-AF65-F5344CB8AC3E}">
        <p14:creationId xmlns:p14="http://schemas.microsoft.com/office/powerpoint/2010/main" xmlns="" val="2067111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D32B2973-CA5F-4210-9EB0-272671B72406}"/>
              </a:ext>
            </a:extLst>
          </p:cNvPr>
          <p:cNvSpPr/>
          <p:nvPr/>
        </p:nvSpPr>
        <p:spPr>
          <a:xfrm>
            <a:off x="0" y="0"/>
            <a:ext cx="12192000" cy="6858000"/>
          </a:xfrm>
          <a:prstGeom prst="rect">
            <a:avLst/>
          </a:prstGeom>
          <a:solidFill>
            <a:schemeClr val="accent2">
              <a:lumMod val="75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xmlns="" id="{8497265B-508B-4D2D-92BB-288EADCB009C}"/>
              </a:ext>
            </a:extLst>
          </p:cNvPr>
          <p:cNvSpPr>
            <a:spLocks noGrp="1"/>
          </p:cNvSpPr>
          <p:nvPr>
            <p:ph type="ctrTitle"/>
          </p:nvPr>
        </p:nvSpPr>
        <p:spPr>
          <a:xfrm>
            <a:off x="1524000" y="2047009"/>
            <a:ext cx="9144000" cy="1675054"/>
          </a:xfrm>
          <a:effectLst>
            <a:outerShdw blurRad="63500" sx="102000" sy="102000" algn="ctr"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a:normAutofit/>
          </a:bodyPr>
          <a:lstStyle/>
          <a:p>
            <a:r>
              <a:rPr lang="ar-EG" b="0" i="0" dirty="0">
                <a:solidFill>
                  <a:srgbClr val="454245"/>
                </a:solidFill>
                <a:effectLst/>
                <a:latin typeface="Noto Kufi Arabic"/>
              </a:rPr>
              <a:t>الأولى للاستثمار والتنمية العقارية</a:t>
            </a:r>
            <a:endParaRPr lang="en-GB" dirty="0"/>
          </a:p>
        </p:txBody>
      </p:sp>
      <p:sp>
        <p:nvSpPr>
          <p:cNvPr id="5" name="Slide Number Placeholder 4">
            <a:extLst>
              <a:ext uri="{FF2B5EF4-FFF2-40B4-BE49-F238E27FC236}">
                <a16:creationId xmlns:a16="http://schemas.microsoft.com/office/drawing/2014/main" xmlns="" id="{ACD8D962-C1CB-43CC-A436-BF19C912EE0B}"/>
              </a:ext>
            </a:extLst>
          </p:cNvPr>
          <p:cNvSpPr>
            <a:spLocks noGrp="1"/>
          </p:cNvSpPr>
          <p:nvPr>
            <p:ph type="sldNum" sz="quarter" idx="12"/>
          </p:nvPr>
        </p:nvSpPr>
        <p:spPr/>
        <p:txBody>
          <a:bodyPr/>
          <a:lstStyle/>
          <a:p>
            <a:fld id="{3A30D0D0-614C-419E-8901-829FD58D57AD}" type="slidenum">
              <a:rPr lang="en-GB" smtClean="0"/>
              <a:pPr/>
              <a:t>1</a:t>
            </a:fld>
            <a:endParaRPr lang="en-GB"/>
          </a:p>
        </p:txBody>
      </p:sp>
    </p:spTree>
    <p:extLst>
      <p:ext uri="{BB962C8B-B14F-4D97-AF65-F5344CB8AC3E}">
        <p14:creationId xmlns:p14="http://schemas.microsoft.com/office/powerpoint/2010/main" xmlns="" val="3596285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70A953-9B43-48FD-BCBD-97EE0B043991}"/>
              </a:ext>
            </a:extLst>
          </p:cNvPr>
          <p:cNvSpPr>
            <a:spLocks noGrp="1"/>
          </p:cNvSpPr>
          <p:nvPr>
            <p:ph type="title"/>
          </p:nvPr>
        </p:nvSpPr>
        <p:spPr>
          <a:xfrm>
            <a:off x="256308" y="230437"/>
            <a:ext cx="11575474" cy="807893"/>
          </a:xfrm>
        </p:spPr>
        <p:txBody>
          <a:bodyPr/>
          <a:lstStyle/>
          <a:p>
            <a:pPr algn="r"/>
            <a:r>
              <a:rPr lang="ar-EG" dirty="0"/>
              <a:t>نبذة عن </a:t>
            </a:r>
            <a:r>
              <a:rPr lang="ar-EG" dirty="0" smtClean="0"/>
              <a:t>الشركة</a:t>
            </a:r>
            <a:endParaRPr lang="en-GB" dirty="0"/>
          </a:p>
        </p:txBody>
      </p:sp>
      <p:sp>
        <p:nvSpPr>
          <p:cNvPr id="3" name="Content Placeholder 2">
            <a:extLst>
              <a:ext uri="{FF2B5EF4-FFF2-40B4-BE49-F238E27FC236}">
                <a16:creationId xmlns:a16="http://schemas.microsoft.com/office/drawing/2014/main" xmlns="" id="{632E2EAB-EB08-4536-8AC1-46AE8C9321DD}"/>
              </a:ext>
            </a:extLst>
          </p:cNvPr>
          <p:cNvSpPr>
            <a:spLocks noGrp="1"/>
          </p:cNvSpPr>
          <p:nvPr>
            <p:ph idx="1"/>
          </p:nvPr>
        </p:nvSpPr>
        <p:spPr>
          <a:xfrm>
            <a:off x="-179462" y="1376217"/>
            <a:ext cx="12011244" cy="8571087"/>
          </a:xfrm>
        </p:spPr>
        <p:txBody>
          <a:bodyPr>
            <a:normAutofit fontScale="25000" lnSpcReduction="20000"/>
          </a:bodyPr>
          <a:lstStyle/>
          <a:p>
            <a:pPr marL="0" indent="0" algn="r">
              <a:buNone/>
            </a:pPr>
            <a:r>
              <a:rPr lang="ar-EG" sz="10400" b="1" i="0" u="none" strike="noStrike" baseline="0" dirty="0">
                <a:solidFill>
                  <a:srgbClr val="404040"/>
                </a:solidFill>
                <a:latin typeface="Cairo-Bold"/>
              </a:rPr>
              <a:t>تأسست شركة الأولى للاستثمار والتنمية العقارية (شركة مساهمة مصرية) عام 2008 و تم إدراجها بالبورصة سنة 2013</a:t>
            </a:r>
          </a:p>
          <a:p>
            <a:pPr marL="0" indent="0" algn="r">
              <a:buNone/>
            </a:pPr>
            <a:r>
              <a:rPr lang="ar-EG" sz="10400" b="1" i="0" u="none" strike="noStrike" baseline="0" dirty="0">
                <a:solidFill>
                  <a:srgbClr val="404040"/>
                </a:solidFill>
                <a:latin typeface="Cairo-Bold"/>
              </a:rPr>
              <a:t>ويتمثل مجال غرض الشركة في:</a:t>
            </a:r>
          </a:p>
          <a:p>
            <a:pPr algn="r" rtl="1"/>
            <a:r>
              <a:rPr lang="ar-EG" sz="10400" dirty="0">
                <a:solidFill>
                  <a:srgbClr val="404040"/>
                </a:solidFill>
                <a:latin typeface="Cairo-Regular"/>
              </a:rPr>
              <a:t>الاستثمار العقاري و التشييد و التخطيط و البناء للمدن</a:t>
            </a:r>
          </a:p>
          <a:p>
            <a:pPr algn="r" rtl="1"/>
            <a:r>
              <a:rPr lang="ar-EG" sz="10400" dirty="0">
                <a:solidFill>
                  <a:srgbClr val="404040"/>
                </a:solidFill>
                <a:latin typeface="Cairo-Regular"/>
              </a:rPr>
              <a:t>القيام بكافة أعمال المقاولات</a:t>
            </a:r>
          </a:p>
          <a:p>
            <a:pPr algn="r" rtl="1"/>
            <a:r>
              <a:rPr lang="ar-EG" sz="10400" dirty="0">
                <a:solidFill>
                  <a:srgbClr val="404040"/>
                </a:solidFill>
                <a:latin typeface="Cairo-Regular"/>
              </a:rPr>
              <a:t>التوريدات العمومية و الاستيراد و التصدير و التوكيلات التجارية</a:t>
            </a:r>
            <a:endParaRPr lang="en-GB" sz="10400" b="1" i="0" u="none" strike="noStrike" baseline="0" dirty="0">
              <a:solidFill>
                <a:srgbClr val="404040"/>
              </a:solidFill>
              <a:latin typeface="Cairo-Regular"/>
            </a:endParaRPr>
          </a:p>
          <a:p>
            <a:pPr marL="0" indent="0" algn="r" rtl="1">
              <a:buNone/>
            </a:pPr>
            <a:r>
              <a:rPr lang="ar-EG" sz="10400" b="1" i="0" u="none" strike="noStrike" baseline="0" dirty="0">
                <a:solidFill>
                  <a:srgbClr val="404040"/>
                </a:solidFill>
                <a:latin typeface="Cairo-Regular"/>
              </a:rPr>
              <a:t>القطاع: </a:t>
            </a:r>
            <a:r>
              <a:rPr lang="ar-EG" sz="10400" b="0" i="0" u="none" strike="noStrike" baseline="0" dirty="0">
                <a:solidFill>
                  <a:srgbClr val="404040"/>
                </a:solidFill>
                <a:latin typeface="Cairo-Regular"/>
              </a:rPr>
              <a:t>عقارات</a:t>
            </a:r>
          </a:p>
          <a:p>
            <a:pPr marL="0" indent="0" algn="r">
              <a:buNone/>
            </a:pPr>
            <a:r>
              <a:rPr lang="ar-EG" sz="10400" b="1" i="0" u="none" strike="noStrike" baseline="0" dirty="0">
                <a:solidFill>
                  <a:srgbClr val="404040"/>
                </a:solidFill>
                <a:latin typeface="Cairo-Bold"/>
              </a:rPr>
              <a:t>المقر الرئيسي والإدارة: </a:t>
            </a:r>
            <a:r>
              <a:rPr lang="ar-EG" sz="10400" dirty="0">
                <a:solidFill>
                  <a:srgbClr val="404040"/>
                </a:solidFill>
                <a:latin typeface="Cairo-Bold"/>
              </a:rPr>
              <a:t>8 ش الجمهورية، برج ام القرى، اعلى بنك أبو ظبى، الدور الثالث، أسيوط</a:t>
            </a:r>
          </a:p>
          <a:p>
            <a:pPr marL="0" indent="0" algn="r">
              <a:buNone/>
            </a:pPr>
            <a:r>
              <a:rPr lang="ar-EG" sz="10400" b="1" i="0" u="none" strike="noStrike" baseline="0" dirty="0">
                <a:solidFill>
                  <a:srgbClr val="404040"/>
                </a:solidFill>
                <a:latin typeface="Cairo-Bold"/>
              </a:rPr>
              <a:t>عدد أسهم الشركة الحالي: </a:t>
            </a:r>
            <a:r>
              <a:rPr lang="ar-EG" sz="10400" b="0" i="0" u="none" strike="noStrike" baseline="0" dirty="0">
                <a:solidFill>
                  <a:srgbClr val="404040"/>
                </a:solidFill>
                <a:latin typeface="Cairo-Regular"/>
              </a:rPr>
              <a:t>5.5 مليون جنيه</a:t>
            </a:r>
            <a:endParaRPr lang="ar-EG" sz="10400" b="1" i="0" u="none" strike="noStrike" baseline="0" dirty="0">
              <a:solidFill>
                <a:srgbClr val="404040"/>
              </a:solidFill>
              <a:latin typeface="Cairo-Bold"/>
            </a:endParaRPr>
          </a:p>
          <a:p>
            <a:pPr marL="0" indent="0" algn="r">
              <a:buNone/>
            </a:pPr>
            <a:r>
              <a:rPr lang="ar-EG" sz="10400" b="1" i="0" u="none" strike="noStrike" baseline="0" dirty="0">
                <a:solidFill>
                  <a:srgbClr val="404040"/>
                </a:solidFill>
                <a:latin typeface="Cairo-Bold"/>
              </a:rPr>
              <a:t>القيمة الأسمية: </a:t>
            </a:r>
            <a:r>
              <a:rPr lang="ar-EG" sz="10400" b="0" i="0" u="none" strike="noStrike" baseline="0" dirty="0">
                <a:solidFill>
                  <a:srgbClr val="404040"/>
                </a:solidFill>
                <a:latin typeface="Cairo-Regular"/>
              </a:rPr>
              <a:t>1 جنيه للسهم</a:t>
            </a:r>
          </a:p>
          <a:p>
            <a:pPr marL="0" indent="0" algn="r">
              <a:buNone/>
            </a:pPr>
            <a:r>
              <a:rPr lang="ar-EG" sz="10400" b="1" i="0" u="none" strike="noStrike" baseline="0" dirty="0" smtClean="0">
                <a:solidFill>
                  <a:srgbClr val="404040"/>
                </a:solidFill>
                <a:latin typeface="Wingdings-Regular"/>
              </a:rPr>
              <a:t>القيمة </a:t>
            </a:r>
            <a:r>
              <a:rPr lang="ar-EG" sz="10400" b="1" i="0" u="none" strike="noStrike" baseline="0" dirty="0">
                <a:solidFill>
                  <a:srgbClr val="404040"/>
                </a:solidFill>
                <a:latin typeface="Wingdings-Regular"/>
              </a:rPr>
              <a:t>الدفترية: </a:t>
            </a:r>
            <a:r>
              <a:rPr lang="ar-EG" sz="10400" b="0" i="0" u="none" strike="noStrike" baseline="0" dirty="0">
                <a:solidFill>
                  <a:srgbClr val="404040"/>
                </a:solidFill>
                <a:latin typeface="Wingdings-Regular"/>
              </a:rPr>
              <a:t>1.49 جنيه للسهم (بناء على بيانات الربع الثاني 2021)</a:t>
            </a:r>
          </a:p>
          <a:p>
            <a:pPr algn="ctr" rtl="1"/>
            <a:r>
              <a:rPr lang="ar-EG" sz="10400" b="1" u="sng" dirty="0" smtClean="0"/>
              <a:t>الاولى للاستثمار والتنمية العقارية</a:t>
            </a:r>
            <a:endParaRPr lang="en-US" sz="10400" dirty="0" smtClean="0"/>
          </a:p>
          <a:p>
            <a:pPr algn="ctr" rtl="1"/>
            <a:r>
              <a:rPr lang="ar-EG" sz="10400" b="1" u="sng" dirty="0" smtClean="0"/>
              <a:t>أنشطة </a:t>
            </a:r>
            <a:r>
              <a:rPr lang="ar-EG" sz="10400" b="1" u="sng" dirty="0" smtClean="0"/>
              <a:t>وأستثمارات متكاملة</a:t>
            </a:r>
            <a:endParaRPr lang="en-US" sz="10400" dirty="0" smtClean="0"/>
          </a:p>
          <a:p>
            <a:pPr algn="just" rtl="1"/>
            <a:r>
              <a:rPr lang="ar-EG" sz="10400" b="1" dirty="0" smtClean="0"/>
              <a:t>الاولى للاستثمار والتنمية العقارية وضعت على عاتقها ان تكون وحدة من الشركات الصغيرة والمتوسطة </a:t>
            </a:r>
            <a:endParaRPr lang="ar-EG" sz="10400" b="1" dirty="0" smtClean="0"/>
          </a:p>
          <a:p>
            <a:pPr algn="just" rtl="1"/>
            <a:r>
              <a:rPr lang="ar-EG" sz="10400" b="1" dirty="0" smtClean="0"/>
              <a:t>الرائدة </a:t>
            </a:r>
            <a:r>
              <a:rPr lang="ar-EG" sz="10400" b="1" dirty="0" smtClean="0"/>
              <a:t>والأسرع نمواً بالسوق المصرى وبالأخص صعيد مصر من خلال العمل على تنوع الاستثمارات التى </a:t>
            </a:r>
            <a:endParaRPr lang="ar-EG" sz="10400" b="1" dirty="0" smtClean="0"/>
          </a:p>
          <a:p>
            <a:pPr algn="just" rtl="1"/>
            <a:r>
              <a:rPr lang="ar-EG" sz="10400" b="1" dirty="0" smtClean="0"/>
              <a:t>تمتد الى </a:t>
            </a:r>
            <a:r>
              <a:rPr lang="ar-EG" sz="10400" b="1" dirty="0" smtClean="0"/>
              <a:t>قطاعات متكاملة مثل :-</a:t>
            </a:r>
            <a:endParaRPr lang="en-US" sz="10400" dirty="0" smtClean="0"/>
          </a:p>
          <a:p>
            <a:pPr lvl="0" algn="just" rtl="1"/>
            <a:r>
              <a:rPr lang="ar-EG" sz="10400" b="1" dirty="0" smtClean="0"/>
              <a:t>التطوير العقارى </a:t>
            </a:r>
            <a:endParaRPr lang="en-US" sz="10400" dirty="0" smtClean="0"/>
          </a:p>
          <a:p>
            <a:pPr lvl="0" algn="just" rtl="1"/>
            <a:r>
              <a:rPr lang="ar-EG" sz="10400" b="1" dirty="0" smtClean="0"/>
              <a:t>الأستثمار العقارى </a:t>
            </a:r>
            <a:endParaRPr lang="en-US" sz="10400" dirty="0" smtClean="0"/>
          </a:p>
          <a:p>
            <a:pPr lvl="0" algn="just" rtl="1"/>
            <a:r>
              <a:rPr lang="ar-EG" sz="10400" b="1" dirty="0" smtClean="0"/>
              <a:t>مواد البناء </a:t>
            </a:r>
            <a:endParaRPr lang="en-US" sz="10400" dirty="0" smtClean="0"/>
          </a:p>
          <a:p>
            <a:pPr lvl="0" algn="just" rtl="1"/>
            <a:r>
              <a:rPr lang="ar-EG" sz="10400" b="1" dirty="0" smtClean="0"/>
              <a:t>قطاع المقاولات والتشييد .</a:t>
            </a:r>
            <a:endParaRPr lang="en-US" sz="10400" dirty="0" smtClean="0"/>
          </a:p>
          <a:p>
            <a:pPr algn="just" rtl="1"/>
            <a:r>
              <a:rPr lang="ar-EG" sz="10400" b="1" dirty="0" smtClean="0"/>
              <a:t>بهذا التنوع فى النشاط تضمن استدامة واستمرار تدفق الآيرادات لتتحصن ضد المخاطر الخارجية .</a:t>
            </a:r>
            <a:endParaRPr lang="en-US" sz="10400" dirty="0" smtClean="0"/>
          </a:p>
          <a:p>
            <a:pPr algn="ctr" rtl="1"/>
            <a:r>
              <a:rPr lang="ar-EG" sz="10400" b="1" u="sng" dirty="0" smtClean="0"/>
              <a:t>نشاط التطوير </a:t>
            </a:r>
            <a:r>
              <a:rPr lang="ar-EG" sz="10400" b="1" u="sng" dirty="0" smtClean="0"/>
              <a:t>العقارى</a:t>
            </a:r>
            <a:endParaRPr lang="en-US" sz="10400" dirty="0" smtClean="0"/>
          </a:p>
          <a:p>
            <a:pPr algn="just" rtl="1"/>
            <a:r>
              <a:rPr lang="ar-EG" sz="10400" b="1" dirty="0" smtClean="0"/>
              <a:t>تعمل الشركة على تطوير وتنمية مساحة 8000 م2 بقلب مدينة اسيوط النابض بالحياة وقربه من كافة </a:t>
            </a:r>
            <a:r>
              <a:rPr lang="ar-EG" sz="10400" b="1" dirty="0" smtClean="0"/>
              <a:t>الخدمات </a:t>
            </a:r>
            <a:r>
              <a:rPr lang="ar-EG" sz="10400" b="1" dirty="0" smtClean="0"/>
              <a:t>تحت مسمى ( العز تاورز ) وتعمل الشركة على انشاء مجمع سكنى واحد باجمالى مساحة بنائية 7000 م2. ويتكون المشروع من جراج على كامل المسطح والدور الارضى تجارى قرابة 3400 م2 وعدد احدى عشر دور متكرر سكنى يحتوى على 352 وحده سكنية باجمالى مسطح 5500م2 وتقدر التكلفة الاستثمارية المتوقعة للمشروع 750 مليون جنيه .</a:t>
            </a:r>
            <a:endParaRPr lang="en-US" sz="10400" dirty="0" smtClean="0"/>
          </a:p>
          <a:p>
            <a:pPr algn="just" rtl="1"/>
            <a:r>
              <a:rPr lang="ar-EG" sz="10400" b="1" dirty="0" smtClean="0"/>
              <a:t>وتمتلك الشركة حصة 25% من كامل اراضى ومبانى مشروع العزتاورز – اسيوط مقابل تنفيذ اعمال التشييد والبناء بموجب عقود المشاركة مقابل التنفيذ  واستطاعت الشركة الوصول الى نسبة اتمام تنفيذ 90% من اجمالي المشروع </a:t>
            </a:r>
            <a:r>
              <a:rPr lang="ar-EG" sz="10400" b="1" dirty="0" smtClean="0"/>
              <a:t>.</a:t>
            </a:r>
            <a:endParaRPr lang="en-US" sz="10400" dirty="0" smtClean="0"/>
          </a:p>
          <a:p>
            <a:pPr algn="ctr" rtl="1">
              <a:buNone/>
            </a:pPr>
            <a:endParaRPr lang="ar-EG" sz="10400" b="1" u="sng" dirty="0" smtClean="0"/>
          </a:p>
          <a:p>
            <a:pPr algn="ctr" rtl="1">
              <a:buNone/>
            </a:pPr>
            <a:r>
              <a:rPr lang="ar-EG" sz="10400" b="1" u="sng" dirty="0" smtClean="0"/>
              <a:t>نتائج </a:t>
            </a:r>
            <a:r>
              <a:rPr lang="ar-EG" sz="10400" b="1" u="sng" dirty="0" smtClean="0"/>
              <a:t>اعمال قوية فى التسعة اشهر الاولى من عام 2021 مدفوعة باداء قوى</a:t>
            </a:r>
            <a:endParaRPr lang="en-US" sz="10400" dirty="0" smtClean="0"/>
          </a:p>
          <a:p>
            <a:pPr algn="just" rtl="1"/>
            <a:r>
              <a:rPr lang="ar-EG" sz="10400" b="1" dirty="0" smtClean="0"/>
              <a:t>اعلنت شركة الاولى للاستثمار والتنمية العقارية تسجيل صافى ربح عائد على المساهمين  بقيمة .4103841 فى التسعة اشهر الاولى من عام 2021 محققة ارتفاع بنسبة .657% مقارنة بصافى ربح624622 فى التسعة اشهر الاولى من عام 2020 .</a:t>
            </a:r>
            <a:endParaRPr lang="en-US" sz="10400" dirty="0" smtClean="0"/>
          </a:p>
          <a:p>
            <a:pPr algn="just" rtl="1"/>
            <a:r>
              <a:rPr lang="ar-EG" sz="10400" b="1" dirty="0" smtClean="0"/>
              <a:t>النمو فى صافى الربح يرجع لنمو مجمل الارباح بنسبة .400% ليسجل فى التسعة اشهر الاولى لعام 2021 مبلغ وقدره 6134003ج  مقارنة بمجل ربح قيمة 1534196ج فى التسعة اشهرالاولى من عام 2020</a:t>
            </a:r>
            <a:endParaRPr lang="en-US" sz="10400" dirty="0" smtClean="0"/>
          </a:p>
          <a:p>
            <a:pPr algn="just" rtl="1"/>
            <a:r>
              <a:rPr lang="ar-EG" sz="10400" b="1" dirty="0" smtClean="0"/>
              <a:t>الزيادة فى مجمل الارباح يرجع الى نمو الايرادات بنسبة 347% لتسجل11469156 فى التسعة اشهر الاولى من عام 2021 مقارنة بايرادات قيمتها 3305107 فى التسعة اشهر الاولى من عام 2020 </a:t>
            </a:r>
            <a:endParaRPr lang="en-US" sz="10400" dirty="0" smtClean="0"/>
          </a:p>
          <a:p>
            <a:pPr algn="just" rtl="1"/>
            <a:r>
              <a:rPr lang="ar-EG" sz="10400" b="1" dirty="0" smtClean="0"/>
              <a:t>نمو الايرادات بالشركة يرجع الى نمو ايردات نشاط مواد البناء ، بينما على اساس ربع سنوى الاولى للاستثمار حققت صافى ربح قيمته 1628682ج فى الربع الثالث من عام 2021 محققة نمو بنسبة222%مقارنة بصافى ربح قيمته 735311 فى الربع الثالث من عام 2020.</a:t>
            </a:r>
            <a:endParaRPr lang="en-US" sz="10400" dirty="0" smtClean="0"/>
          </a:p>
          <a:p>
            <a:pPr algn="just" rtl="1"/>
            <a:r>
              <a:rPr lang="ar-EG" sz="10400" b="1" dirty="0" smtClean="0"/>
              <a:t>مع توقعات ان تحقق الشركة نتائج قوية بنهاية عام 2021 .</a:t>
            </a:r>
            <a:endParaRPr lang="en-US" sz="10400" dirty="0" smtClean="0"/>
          </a:p>
          <a:p>
            <a:pPr algn="ctr" rtl="1"/>
            <a:r>
              <a:rPr lang="ar-EG" sz="10400" b="1" u="sng" dirty="0" smtClean="0"/>
              <a:t>نشاط الاستثمار العقارى</a:t>
            </a:r>
            <a:endParaRPr lang="en-US" sz="10400" dirty="0" smtClean="0"/>
          </a:p>
          <a:p>
            <a:pPr algn="just" rtl="1"/>
            <a:r>
              <a:rPr lang="ar-EG" sz="10400" b="1" dirty="0" smtClean="0"/>
              <a:t>تعمل الشركة على شراء واعادة بيع الوحدات السكنية </a:t>
            </a:r>
            <a:endParaRPr lang="en-US" sz="10400" dirty="0" smtClean="0"/>
          </a:p>
          <a:p>
            <a:pPr algn="just" rtl="1"/>
            <a:r>
              <a:rPr lang="ar-EG" sz="10400" b="1" dirty="0" smtClean="0"/>
              <a:t>حصلت الشركة على عقود شراء لعدد 89 وحدة سكنية بمشروع العز تاورز بقيمة استثمارية بلغت قرابة 71 مليون جنيه </a:t>
            </a:r>
            <a:endParaRPr lang="en-US" sz="10400" dirty="0" smtClean="0"/>
          </a:p>
          <a:p>
            <a:pPr algn="just" rtl="1"/>
            <a:r>
              <a:rPr lang="ar-EG" sz="10400" b="1" dirty="0" smtClean="0"/>
              <a:t>بلغت قيمة الاستثمار المباشر بنشاط الاستثمار العقارى حتى الربع الثالث </a:t>
            </a:r>
            <a:endParaRPr lang="en-US" sz="10400" dirty="0" smtClean="0"/>
          </a:p>
          <a:p>
            <a:pPr algn="just" rtl="1"/>
            <a:r>
              <a:rPr lang="ar-EG" sz="10400" b="1" dirty="0" smtClean="0"/>
              <a:t>تستهدف الشركة الوصول بقيمة الاستثمار المباشر بمشروع العز تاورز </a:t>
            </a:r>
            <a:endParaRPr lang="en-US" sz="10400" dirty="0" smtClean="0"/>
          </a:p>
          <a:p>
            <a:pPr algn="just" rtl="1"/>
            <a:r>
              <a:rPr lang="ar-EG" sz="10400" b="1" dirty="0" smtClean="0"/>
              <a:t>حصلت الشركة على تعويض بعقود الاستثمار العقارى بمشروع العز تاورز مبلغ مليون جنيه مصرى بموجب حكم قضائى نهائى وبات .</a:t>
            </a:r>
            <a:endParaRPr lang="en-US" sz="10400" dirty="0" smtClean="0"/>
          </a:p>
          <a:p>
            <a:pPr algn="just" rtl="1">
              <a:buNone/>
            </a:pPr>
            <a:r>
              <a:rPr lang="ar-EG" sz="10400" b="1" dirty="0" smtClean="0"/>
              <a:t> </a:t>
            </a:r>
            <a:endParaRPr lang="en-US" sz="10400" dirty="0" smtClean="0"/>
          </a:p>
          <a:p>
            <a:pPr algn="ctr" rtl="1"/>
            <a:r>
              <a:rPr lang="ar-EG" sz="10400" b="1" u="sng" dirty="0" smtClean="0"/>
              <a:t>نشاط مواد البناء</a:t>
            </a:r>
            <a:endParaRPr lang="en-US" sz="10400" dirty="0" smtClean="0"/>
          </a:p>
          <a:p>
            <a:pPr algn="just" rtl="1"/>
            <a:r>
              <a:rPr lang="ar-EG" sz="10400" b="1" dirty="0" smtClean="0"/>
              <a:t>استطاعت الشركة توسيع قاعدة بيانات عملائها وتكوين شبكة من الموردين والعملاء فى قطاع مواد البناء بهدف اقتناص فرصة استثمارية فى ظل تنامى الطلب والتوسع العمرانى فى مشروعات التنمية التى تقوم بها الدولة من طرق وكبارى وانشاءات </a:t>
            </a:r>
            <a:endParaRPr lang="en-US" sz="10400" dirty="0" smtClean="0"/>
          </a:p>
          <a:p>
            <a:pPr algn="ctr" rtl="1"/>
            <a:r>
              <a:rPr lang="ar-EG" sz="10400" b="1" u="sng" dirty="0" smtClean="0"/>
              <a:t>قطاع المقاولات والتشيد</a:t>
            </a:r>
            <a:endParaRPr lang="en-US" sz="10400" dirty="0" smtClean="0"/>
          </a:p>
          <a:p>
            <a:pPr algn="just" rtl="1"/>
            <a:r>
              <a:rPr lang="ar-EG" sz="10400" b="1" dirty="0" smtClean="0"/>
              <a:t>استطاعت الشركة من خلال الاستثمار بشركة شقيقة ( ترويج للاستثمار والتنمية العقارية ) بحصة 49% تنويع انشطتها والتكامل حيث تعمل شركة ترويج على انشاء مشروع العز تاورز بنظام عقود التكلفة المضافة وبلغت حقوق الملكية لشركة الاولى حتى نهاية 2020 بشركة ترويج </a:t>
            </a:r>
            <a:endParaRPr lang="en-US" sz="10400" dirty="0" smtClean="0"/>
          </a:p>
          <a:p>
            <a:pPr algn="ctr" rtl="1"/>
            <a:r>
              <a:rPr lang="ar-EG" sz="10400" b="1" u="sng" dirty="0" smtClean="0"/>
              <a:t>النظرة المستقبلية</a:t>
            </a:r>
            <a:endParaRPr lang="en-US" sz="10400" dirty="0" smtClean="0"/>
          </a:p>
          <a:p>
            <a:pPr algn="just" rtl="1"/>
            <a:r>
              <a:rPr lang="ar-EG" sz="10400" b="1" dirty="0" smtClean="0"/>
              <a:t>النظرة المستقبلية ايجابية على الاساسات القوية لانشطة الشركة التطوير والاستثمار العقارى ومواد البناء والمقاولات والتشيد التى ستمكنها من تحقيق نتائج اعمال تشغيلية ومالية قوية </a:t>
            </a:r>
            <a:endParaRPr lang="en-US" sz="10400" dirty="0" smtClean="0"/>
          </a:p>
          <a:p>
            <a:pPr algn="just" rtl="1"/>
            <a:r>
              <a:rPr lang="ar-EG" sz="10400" b="1" dirty="0" smtClean="0"/>
              <a:t>النظرة المستقبلية لشركة الاولى للاستثمار والتنمية العقارية ستظل قوية حيث حافظت شركة الاولى على ادائها القوى فى التسعة شهور الاولى من عام 2021 ومن المتوقع ان تختم نتائج الاعمال عن عام 2021 باداء قوى حيث ستستمر فى العمل بكامل طاقتها التشغيلية لتزيد حصتها السوقية بمواد البناء وحتى تاريخ هذه الاستراتيجية خلال الاجل المتوسط مازال الطلب متنامى فى المشروعات القومية الكبرى والقطاع الخاص على مواد البناء</a:t>
            </a:r>
            <a:endParaRPr lang="en-US" sz="10400" dirty="0" smtClean="0"/>
          </a:p>
          <a:p>
            <a:pPr algn="just" rtl="1"/>
            <a:r>
              <a:rPr lang="ar-EG" sz="10400" b="1" dirty="0" smtClean="0"/>
              <a:t>النظرة المستقبلية لشركة الاولى للاستثمار ستظل ايجابية </a:t>
            </a:r>
            <a:endParaRPr lang="en-US" sz="10400" dirty="0" smtClean="0"/>
          </a:p>
          <a:p>
            <a:pPr lvl="0" algn="just" rtl="1"/>
            <a:r>
              <a:rPr lang="ar-EG" sz="10400" b="1" dirty="0" smtClean="0"/>
              <a:t>شركة الاولى للاستثمار حققت نسبة اتمام تنفيذ متقدمة بمشروع العز تاورز بلغت 90% بالربع الثالث وحافظت على ادائها وارتفعت مشروعات تحت التنفيذ للشركة بنمو ملموس خلال الاعوام السابقة بتمويل ذاتى ومن المتوقع تاثر نتائج الاعمال خلال العام القادم 2022 عندء بدء تسليم حاجزى وعملاء مشروع العز تاورز مما سيحقق طفرة فى تاريخ الشركة مدفوعة بالاعتراف بالايرادات .</a:t>
            </a:r>
            <a:endParaRPr lang="en-US" sz="10400" dirty="0" smtClean="0"/>
          </a:p>
          <a:p>
            <a:pPr marL="0" indent="0" algn="r">
              <a:buNone/>
            </a:pPr>
            <a:endParaRPr lang="ar-EG" sz="10400" b="0" i="0" u="none" strike="noStrike" baseline="0" dirty="0">
              <a:solidFill>
                <a:srgbClr val="404040"/>
              </a:solidFill>
              <a:latin typeface="Wingdings-Regular"/>
            </a:endParaRPr>
          </a:p>
          <a:p>
            <a:pPr marL="0" indent="0" algn="r">
              <a:buNone/>
            </a:pPr>
            <a:endParaRPr lang="ar-EG" sz="10400" b="0" i="0" u="none" strike="noStrike" baseline="0" dirty="0">
              <a:solidFill>
                <a:srgbClr val="404040"/>
              </a:solidFill>
              <a:latin typeface="Wingdings-Regular"/>
            </a:endParaRPr>
          </a:p>
          <a:p>
            <a:pPr marL="0" indent="0" algn="r">
              <a:buNone/>
            </a:pPr>
            <a:endParaRPr lang="en-GB" sz="10400" dirty="0"/>
          </a:p>
        </p:txBody>
      </p:sp>
    </p:spTree>
    <p:extLst>
      <p:ext uri="{BB962C8B-B14F-4D97-AF65-F5344CB8AC3E}">
        <p14:creationId xmlns:p14="http://schemas.microsoft.com/office/powerpoint/2010/main" xmlns="" val="3213804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E7F0DD-BD73-43BD-810A-1AB477FCFC3E}"/>
              </a:ext>
            </a:extLst>
          </p:cNvPr>
          <p:cNvSpPr>
            <a:spLocks noGrp="1"/>
          </p:cNvSpPr>
          <p:nvPr>
            <p:ph type="title"/>
          </p:nvPr>
        </p:nvSpPr>
        <p:spPr/>
        <p:txBody>
          <a:bodyPr/>
          <a:lstStyle/>
          <a:p>
            <a:pPr algn="r"/>
            <a:r>
              <a:rPr lang="ar-EG" dirty="0"/>
              <a:t>نبذة عن القطاع</a:t>
            </a:r>
            <a:endParaRPr lang="en-GB" dirty="0"/>
          </a:p>
        </p:txBody>
      </p:sp>
      <p:sp>
        <p:nvSpPr>
          <p:cNvPr id="3" name="Content Placeholder 2">
            <a:extLst>
              <a:ext uri="{FF2B5EF4-FFF2-40B4-BE49-F238E27FC236}">
                <a16:creationId xmlns:a16="http://schemas.microsoft.com/office/drawing/2014/main" xmlns="" id="{299BBE82-1DF8-4219-8075-63F5367B6AEB}"/>
              </a:ext>
            </a:extLst>
          </p:cNvPr>
          <p:cNvSpPr>
            <a:spLocks noGrp="1"/>
          </p:cNvSpPr>
          <p:nvPr>
            <p:ph idx="1"/>
          </p:nvPr>
        </p:nvSpPr>
        <p:spPr>
          <a:xfrm>
            <a:off x="256308" y="1376218"/>
            <a:ext cx="9111627" cy="4837691"/>
          </a:xfrm>
        </p:spPr>
        <p:txBody>
          <a:bodyPr>
            <a:normAutofit fontScale="92500" lnSpcReduction="20000"/>
          </a:bodyPr>
          <a:lstStyle/>
          <a:p>
            <a:pPr algn="just" rtl="1"/>
            <a:r>
              <a:rPr lang="ar-EG" b="0" i="0" dirty="0">
                <a:solidFill>
                  <a:srgbClr val="5F5050"/>
                </a:solidFill>
                <a:effectLst/>
                <a:latin typeface="Watan-Regular"/>
              </a:rPr>
              <a:t>قام البنك المركزي بإطلاق مبادرة التمويل العقاري الرئاسية بمعدل فائدة 3%</a:t>
            </a:r>
            <a:r>
              <a:rPr lang="en-GB" b="0" i="0" dirty="0">
                <a:solidFill>
                  <a:srgbClr val="5F5050"/>
                </a:solidFill>
                <a:effectLst/>
                <a:latin typeface="Watan-Regular"/>
              </a:rPr>
              <a:t> </a:t>
            </a:r>
            <a:r>
              <a:rPr lang="ar-EG" b="0" i="0" dirty="0">
                <a:solidFill>
                  <a:srgbClr val="5F5050"/>
                </a:solidFill>
                <a:effectLst/>
                <a:latin typeface="Watan-Regular"/>
              </a:rPr>
              <a:t>و 8%، بالإضافة إلى المشروعات العملاقة التي تقوم الدولة بتنفيذها من مدن جديدة ومجتمعات عمرانية متطورة مع تنمية الأماكن السياحية لتحفيز السياحة</a:t>
            </a:r>
          </a:p>
          <a:p>
            <a:pPr algn="just" rtl="1"/>
            <a:endParaRPr lang="ar-EG" b="0" i="0" dirty="0">
              <a:solidFill>
                <a:srgbClr val="5F5050"/>
              </a:solidFill>
              <a:effectLst/>
              <a:latin typeface="Watan-Regular"/>
            </a:endParaRPr>
          </a:p>
          <a:p>
            <a:pPr algn="just" rtl="1"/>
            <a:endParaRPr lang="ar-EG" dirty="0">
              <a:solidFill>
                <a:srgbClr val="5F5050"/>
              </a:solidFill>
              <a:latin typeface="Watan-Regular"/>
            </a:endParaRPr>
          </a:p>
          <a:p>
            <a:pPr algn="just" rtl="1"/>
            <a:endParaRPr lang="ar-EG" b="0" i="0" dirty="0">
              <a:solidFill>
                <a:srgbClr val="5F5050"/>
              </a:solidFill>
              <a:effectLst/>
              <a:latin typeface="Watan-Regular"/>
            </a:endParaRPr>
          </a:p>
          <a:p>
            <a:pPr algn="just" rtl="1"/>
            <a:r>
              <a:rPr lang="ar-EG" b="0" i="0" dirty="0">
                <a:solidFill>
                  <a:schemeClr val="accent2"/>
                </a:solidFill>
                <a:effectLst/>
                <a:latin typeface="Watan-Regular"/>
              </a:rPr>
              <a:t>يطمح سوق الأوراق المالية في زيادة عدد الشركات العقارية المقيدة في بورصة الأوراق المالية، ليس فقط لدعم النمو الاقتصادي، بل أيضاً لتوفير فرص عمل وتحسين الأحوال المعيشية للمواطنين</a:t>
            </a:r>
          </a:p>
          <a:p>
            <a:pPr algn="just" rtl="1"/>
            <a:r>
              <a:rPr lang="ar-EG" dirty="0">
                <a:solidFill>
                  <a:schemeClr val="accent2"/>
                </a:solidFill>
                <a:latin typeface="Watan-Regular"/>
              </a:rPr>
              <a:t>علما بأن هناك اهتمام شديد أيضا بالمواقع اللوجستية لتنمية المواقع الصناعية و التجارية و السياحية</a:t>
            </a:r>
          </a:p>
          <a:p>
            <a:pPr algn="just" rtl="1"/>
            <a:r>
              <a:rPr lang="ar-EG" dirty="0">
                <a:solidFill>
                  <a:schemeClr val="accent2"/>
                </a:solidFill>
                <a:latin typeface="Watan-Regular"/>
              </a:rPr>
              <a:t>يشهد القطاع على زيادة في الطلب على العقارات من محدودي و متوسطي الدخل مما سيحرك القطاع في المستويات الأخرى</a:t>
            </a:r>
            <a:endParaRPr lang="en-GB" dirty="0">
              <a:solidFill>
                <a:schemeClr val="accent2"/>
              </a:solidFill>
              <a:latin typeface="Watan-Regular"/>
            </a:endParaRPr>
          </a:p>
        </p:txBody>
      </p:sp>
      <p:sp>
        <p:nvSpPr>
          <p:cNvPr id="5" name="TextBox 4">
            <a:extLst>
              <a:ext uri="{FF2B5EF4-FFF2-40B4-BE49-F238E27FC236}">
                <a16:creationId xmlns:a16="http://schemas.microsoft.com/office/drawing/2014/main" xmlns="" id="{99B3A354-8773-4E3A-B1B9-B52BA96D1C8F}"/>
              </a:ext>
            </a:extLst>
          </p:cNvPr>
          <p:cNvSpPr txBox="1"/>
          <p:nvPr/>
        </p:nvSpPr>
        <p:spPr>
          <a:xfrm>
            <a:off x="9367935" y="1376218"/>
            <a:ext cx="2705877" cy="1200329"/>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7200" dirty="0">
                <a:solidFill>
                  <a:schemeClr val="accent6">
                    <a:lumMod val="75000"/>
                  </a:schemeClr>
                </a:solidFill>
                <a:latin typeface="Algerian" panose="04020705040A02060702" pitchFamily="82" charset="0"/>
              </a:rPr>
              <a:t>سياسية</a:t>
            </a:r>
            <a:endParaRPr lang="en-GB" sz="7200" dirty="0">
              <a:solidFill>
                <a:schemeClr val="accent6">
                  <a:lumMod val="75000"/>
                </a:schemeClr>
              </a:solidFill>
              <a:latin typeface="Algerian" panose="04020705040A02060702" pitchFamily="82" charset="0"/>
            </a:endParaRPr>
          </a:p>
        </p:txBody>
      </p:sp>
      <p:sp>
        <p:nvSpPr>
          <p:cNvPr id="8" name="TextBox 7">
            <a:extLst>
              <a:ext uri="{FF2B5EF4-FFF2-40B4-BE49-F238E27FC236}">
                <a16:creationId xmlns:a16="http://schemas.microsoft.com/office/drawing/2014/main" xmlns="" id="{91409254-CA65-4656-9C06-F333BFA4FCF7}"/>
              </a:ext>
            </a:extLst>
          </p:cNvPr>
          <p:cNvSpPr txBox="1"/>
          <p:nvPr/>
        </p:nvSpPr>
        <p:spPr>
          <a:xfrm>
            <a:off x="9367935" y="4130143"/>
            <a:ext cx="2705877" cy="1200329"/>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7200" dirty="0">
                <a:solidFill>
                  <a:schemeClr val="accent2"/>
                </a:solidFill>
                <a:latin typeface="Algerian" panose="04020705040A02060702" pitchFamily="82" charset="0"/>
              </a:rPr>
              <a:t>اقتصادية</a:t>
            </a:r>
            <a:endParaRPr lang="en-GB" sz="7200" dirty="0">
              <a:solidFill>
                <a:schemeClr val="accent2"/>
              </a:solidFill>
              <a:latin typeface="Algerian" panose="04020705040A02060702" pitchFamily="82" charset="0"/>
            </a:endParaRPr>
          </a:p>
        </p:txBody>
      </p:sp>
    </p:spTree>
    <p:extLst>
      <p:ext uri="{BB962C8B-B14F-4D97-AF65-F5344CB8AC3E}">
        <p14:creationId xmlns:p14="http://schemas.microsoft.com/office/powerpoint/2010/main" xmlns="" val="3423242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E7F0DD-BD73-43BD-810A-1AB477FCFC3E}"/>
              </a:ext>
            </a:extLst>
          </p:cNvPr>
          <p:cNvSpPr>
            <a:spLocks noGrp="1"/>
          </p:cNvSpPr>
          <p:nvPr>
            <p:ph type="title"/>
          </p:nvPr>
        </p:nvSpPr>
        <p:spPr/>
        <p:txBody>
          <a:bodyPr/>
          <a:lstStyle/>
          <a:p>
            <a:pPr algn="r"/>
            <a:r>
              <a:rPr lang="ar-EG" dirty="0"/>
              <a:t>نبذة عن القطاع</a:t>
            </a:r>
            <a:endParaRPr lang="en-GB" dirty="0"/>
          </a:p>
        </p:txBody>
      </p:sp>
      <p:sp>
        <p:nvSpPr>
          <p:cNvPr id="3" name="Content Placeholder 2">
            <a:extLst>
              <a:ext uri="{FF2B5EF4-FFF2-40B4-BE49-F238E27FC236}">
                <a16:creationId xmlns:a16="http://schemas.microsoft.com/office/drawing/2014/main" xmlns="" id="{299BBE82-1DF8-4219-8075-63F5367B6AEB}"/>
              </a:ext>
            </a:extLst>
          </p:cNvPr>
          <p:cNvSpPr>
            <a:spLocks noGrp="1"/>
          </p:cNvSpPr>
          <p:nvPr>
            <p:ph idx="1"/>
          </p:nvPr>
        </p:nvSpPr>
        <p:spPr>
          <a:xfrm>
            <a:off x="256308" y="1376218"/>
            <a:ext cx="8887691" cy="4837691"/>
          </a:xfrm>
        </p:spPr>
        <p:txBody>
          <a:bodyPr>
            <a:normAutofit/>
          </a:bodyPr>
          <a:lstStyle/>
          <a:p>
            <a:pPr algn="r" rtl="1"/>
            <a:r>
              <a:rPr lang="ar-EG" dirty="0">
                <a:solidFill>
                  <a:schemeClr val="accent1"/>
                </a:solidFill>
              </a:rPr>
              <a:t>يعتمد القطاع على التكنولوجيا في الآلات المستخدمة لإدخال المرافق مثلا و البناء فيما بعد</a:t>
            </a:r>
            <a:endParaRPr lang="ar-EG" sz="2800" dirty="0">
              <a:solidFill>
                <a:schemeClr val="accent1"/>
              </a:solidFill>
            </a:endParaRPr>
          </a:p>
          <a:p>
            <a:pPr algn="r" rtl="1"/>
            <a:endParaRPr lang="ar-EG" dirty="0">
              <a:solidFill>
                <a:schemeClr val="accent6"/>
              </a:solidFill>
            </a:endParaRPr>
          </a:p>
          <a:p>
            <a:pPr marL="0" indent="0" algn="r" rtl="1">
              <a:buNone/>
            </a:pPr>
            <a:endParaRPr lang="ar-EG" dirty="0">
              <a:solidFill>
                <a:schemeClr val="accent6"/>
              </a:solidFill>
            </a:endParaRPr>
          </a:p>
          <a:p>
            <a:pPr algn="r" rtl="1"/>
            <a:r>
              <a:rPr lang="ar-EG" sz="2800" dirty="0">
                <a:solidFill>
                  <a:schemeClr val="accent4"/>
                </a:solidFill>
              </a:rPr>
              <a:t>اتجاه الدولة لتحقيق التنمية المستدامة يجعلها مهتمة بتشجيع المشروعات الصديقة للبيئة و ذلك يعد محور اهتمام المطور العقاري أو المسؤول عن بناء و تنمية الأراضي</a:t>
            </a:r>
            <a:endParaRPr lang="en-GB" sz="2800" dirty="0">
              <a:solidFill>
                <a:schemeClr val="accent4"/>
              </a:solidFill>
            </a:endParaRPr>
          </a:p>
          <a:p>
            <a:pPr algn="just" rtl="1"/>
            <a:endParaRPr lang="en-GB" dirty="0"/>
          </a:p>
          <a:p>
            <a:pPr algn="just" rtl="1"/>
            <a:r>
              <a:rPr lang="ar-EG" dirty="0">
                <a:solidFill>
                  <a:schemeClr val="tx2"/>
                </a:solidFill>
              </a:rPr>
              <a:t>يتعلق الجزء القانوني بالأراضي في استخراج التراخيص اللازمة و التسجيل و التأكد من شرعية الحدود</a:t>
            </a:r>
          </a:p>
        </p:txBody>
      </p:sp>
      <p:sp>
        <p:nvSpPr>
          <p:cNvPr id="5" name="TextBox 4">
            <a:extLst>
              <a:ext uri="{FF2B5EF4-FFF2-40B4-BE49-F238E27FC236}">
                <a16:creationId xmlns:a16="http://schemas.microsoft.com/office/drawing/2014/main" xmlns="" id="{99B3A354-8773-4E3A-B1B9-B52BA96D1C8F}"/>
              </a:ext>
            </a:extLst>
          </p:cNvPr>
          <p:cNvSpPr txBox="1"/>
          <p:nvPr/>
        </p:nvSpPr>
        <p:spPr>
          <a:xfrm>
            <a:off x="9367935" y="1376218"/>
            <a:ext cx="2705877" cy="1015663"/>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6000" dirty="0">
                <a:solidFill>
                  <a:schemeClr val="accent1"/>
                </a:solidFill>
                <a:latin typeface="Algerian" panose="04020705040A02060702" pitchFamily="82" charset="0"/>
              </a:rPr>
              <a:t>تكنولوجية</a:t>
            </a:r>
            <a:endParaRPr lang="en-GB" sz="6000" dirty="0">
              <a:solidFill>
                <a:schemeClr val="accent1"/>
              </a:solidFill>
              <a:latin typeface="Algerian" panose="04020705040A02060702" pitchFamily="82" charset="0"/>
            </a:endParaRPr>
          </a:p>
        </p:txBody>
      </p:sp>
      <p:sp>
        <p:nvSpPr>
          <p:cNvPr id="8" name="TextBox 7">
            <a:extLst>
              <a:ext uri="{FF2B5EF4-FFF2-40B4-BE49-F238E27FC236}">
                <a16:creationId xmlns:a16="http://schemas.microsoft.com/office/drawing/2014/main" xmlns="" id="{91409254-CA65-4656-9C06-F333BFA4FCF7}"/>
              </a:ext>
            </a:extLst>
          </p:cNvPr>
          <p:cNvSpPr txBox="1"/>
          <p:nvPr/>
        </p:nvSpPr>
        <p:spPr>
          <a:xfrm>
            <a:off x="9367935" y="3150422"/>
            <a:ext cx="2705877" cy="1200329"/>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7200" dirty="0">
                <a:solidFill>
                  <a:schemeClr val="accent4"/>
                </a:solidFill>
                <a:latin typeface="Algerian" panose="04020705040A02060702" pitchFamily="82" charset="0"/>
              </a:rPr>
              <a:t>بيئية</a:t>
            </a:r>
            <a:endParaRPr lang="en-GB" sz="7200" dirty="0">
              <a:solidFill>
                <a:schemeClr val="accent4"/>
              </a:solidFill>
              <a:latin typeface="Algerian" panose="04020705040A02060702" pitchFamily="82" charset="0"/>
            </a:endParaRPr>
          </a:p>
        </p:txBody>
      </p:sp>
      <p:sp>
        <p:nvSpPr>
          <p:cNvPr id="6" name="TextBox 5">
            <a:extLst>
              <a:ext uri="{FF2B5EF4-FFF2-40B4-BE49-F238E27FC236}">
                <a16:creationId xmlns:a16="http://schemas.microsoft.com/office/drawing/2014/main" xmlns="" id="{541E74FB-5231-4211-B983-B1249D154060}"/>
              </a:ext>
            </a:extLst>
          </p:cNvPr>
          <p:cNvSpPr txBox="1"/>
          <p:nvPr/>
        </p:nvSpPr>
        <p:spPr>
          <a:xfrm>
            <a:off x="9367935" y="5013580"/>
            <a:ext cx="2705877" cy="1200329"/>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7200" dirty="0">
                <a:solidFill>
                  <a:schemeClr val="tx2"/>
                </a:solidFill>
                <a:latin typeface="Algerian" panose="04020705040A02060702" pitchFamily="82" charset="0"/>
              </a:rPr>
              <a:t>قانونية</a:t>
            </a:r>
            <a:endParaRPr lang="en-GB" sz="7200" dirty="0">
              <a:solidFill>
                <a:schemeClr val="tx2"/>
              </a:solidFill>
              <a:latin typeface="Algerian" panose="04020705040A02060702" pitchFamily="82" charset="0"/>
            </a:endParaRPr>
          </a:p>
        </p:txBody>
      </p:sp>
    </p:spTree>
    <p:extLst>
      <p:ext uri="{BB962C8B-B14F-4D97-AF65-F5344CB8AC3E}">
        <p14:creationId xmlns:p14="http://schemas.microsoft.com/office/powerpoint/2010/main" xmlns="" val="897647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9F221B-E391-447E-A6EC-61FC69465062}"/>
              </a:ext>
            </a:extLst>
          </p:cNvPr>
          <p:cNvSpPr>
            <a:spLocks noGrp="1"/>
          </p:cNvSpPr>
          <p:nvPr>
            <p:ph type="title"/>
          </p:nvPr>
        </p:nvSpPr>
        <p:spPr/>
        <p:txBody>
          <a:bodyPr/>
          <a:lstStyle/>
          <a:p>
            <a:pPr algn="r"/>
            <a:r>
              <a:rPr lang="ar-EG" dirty="0"/>
              <a:t>نبذة عن القطاع</a:t>
            </a:r>
            <a:endParaRPr lang="en-GB" dirty="0"/>
          </a:p>
        </p:txBody>
      </p:sp>
      <p:pic>
        <p:nvPicPr>
          <p:cNvPr id="5" name="Content Placeholder 4">
            <a:extLst>
              <a:ext uri="{FF2B5EF4-FFF2-40B4-BE49-F238E27FC236}">
                <a16:creationId xmlns:a16="http://schemas.microsoft.com/office/drawing/2014/main" xmlns="" id="{EDBE4DEC-3B77-4C15-8A50-B0209954D152}"/>
              </a:ext>
            </a:extLst>
          </p:cNvPr>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742949" y="103862"/>
            <a:ext cx="1291953" cy="1290827"/>
          </a:xfrm>
        </p:spPr>
      </p:pic>
      <p:graphicFrame>
        <p:nvGraphicFramePr>
          <p:cNvPr id="6" name="Diagram 5">
            <a:extLst>
              <a:ext uri="{FF2B5EF4-FFF2-40B4-BE49-F238E27FC236}">
                <a16:creationId xmlns:a16="http://schemas.microsoft.com/office/drawing/2014/main" xmlns="" id="{46EA6C5D-C99C-404E-905F-FBF97E32893E}"/>
              </a:ext>
            </a:extLst>
          </p:cNvPr>
          <p:cNvGraphicFramePr/>
          <p:nvPr>
            <p:extLst>
              <p:ext uri="{D42A27DB-BD31-4B8C-83A1-F6EECF244321}">
                <p14:modId xmlns:p14="http://schemas.microsoft.com/office/powerpoint/2010/main" xmlns="" val="1599331706"/>
              </p:ext>
            </p:extLst>
          </p:nvPr>
        </p:nvGraphicFramePr>
        <p:xfrm>
          <a:off x="819150" y="2143124"/>
          <a:ext cx="3800475" cy="36576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ontent Placeholder 2">
            <a:extLst>
              <a:ext uri="{FF2B5EF4-FFF2-40B4-BE49-F238E27FC236}">
                <a16:creationId xmlns:a16="http://schemas.microsoft.com/office/drawing/2014/main" xmlns="" id="{12A3DC42-D475-49E9-9E2A-9747ADEE879E}"/>
              </a:ext>
            </a:extLst>
          </p:cNvPr>
          <p:cNvSpPr txBox="1">
            <a:spLocks/>
          </p:cNvSpPr>
          <p:nvPr/>
        </p:nvSpPr>
        <p:spPr>
          <a:xfrm>
            <a:off x="4848225" y="1394689"/>
            <a:ext cx="6983557" cy="483769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a:r>
              <a:rPr lang="ar-EG" dirty="0"/>
              <a:t>متوسط المخاطر:</a:t>
            </a:r>
          </a:p>
          <a:p>
            <a:pPr lvl="1" algn="just" rtl="1"/>
            <a:r>
              <a:rPr lang="ar-EG" dirty="0"/>
              <a:t>القدرة التفاوضية للموردين: تتمثل الخطورة في إنهاء التراخيص و التسجيل اللازم للأراضي بالإضافة إلى مواد البناء اللازمة و أسعارها التي لها تأثير مباشر على أسعار الوحدات المباعة</a:t>
            </a:r>
          </a:p>
          <a:p>
            <a:pPr lvl="1" algn="just" rtl="1"/>
            <a:r>
              <a:rPr lang="ar-EG" dirty="0"/>
              <a:t>القدرة التفاوضية للمشترين: تعد القدرة التفاوضية لدى المشترين متوسطة المخاطر لوجود منافسين أخرين و لكن أسعارهم مرتفعة</a:t>
            </a:r>
          </a:p>
          <a:p>
            <a:pPr algn="just" rtl="1"/>
            <a:r>
              <a:rPr lang="ar-EG" dirty="0"/>
              <a:t>عالي المخاطر:</a:t>
            </a:r>
          </a:p>
          <a:p>
            <a:pPr lvl="1" algn="just" rtl="1"/>
            <a:r>
              <a:rPr lang="ar-EG" dirty="0"/>
              <a:t>تهديد دخول منافسين جدد: يعد المجال مفتوحا فيما يخص شراء الأراضي و تطوير العقارات</a:t>
            </a:r>
            <a:r>
              <a:rPr lang="en-GB" dirty="0"/>
              <a:t> </a:t>
            </a:r>
            <a:endParaRPr lang="ar-EG" dirty="0"/>
          </a:p>
          <a:p>
            <a:pPr lvl="1" algn="just" rtl="1"/>
            <a:r>
              <a:rPr lang="ar-EG" dirty="0"/>
              <a:t>التهديد بالاستبدال: كلما زاد المعروض كلما زادت المخاطرة </a:t>
            </a:r>
          </a:p>
          <a:p>
            <a:pPr lvl="1" algn="just" rtl="1"/>
            <a:r>
              <a:rPr lang="ar-EG" dirty="0"/>
              <a:t>المنافسة في السوق: المنافسة تزداد تدريجيا في القطاع لما فيه من فجوة و توسع عمراني و زيادة في الطلب تتماشى مع زيادة السكان و نسبة الزواج</a:t>
            </a:r>
          </a:p>
        </p:txBody>
      </p:sp>
    </p:spTree>
    <p:extLst>
      <p:ext uri="{BB962C8B-B14F-4D97-AF65-F5344CB8AC3E}">
        <p14:creationId xmlns:p14="http://schemas.microsoft.com/office/powerpoint/2010/main" xmlns="" val="3451859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2D7B06-AB67-4118-B025-48340A70B227}"/>
              </a:ext>
            </a:extLst>
          </p:cNvPr>
          <p:cNvSpPr>
            <a:spLocks noGrp="1"/>
          </p:cNvSpPr>
          <p:nvPr>
            <p:ph type="title"/>
          </p:nvPr>
        </p:nvSpPr>
        <p:spPr/>
        <p:txBody>
          <a:bodyPr/>
          <a:lstStyle/>
          <a:p>
            <a:pPr algn="r" rtl="1"/>
            <a:r>
              <a:rPr lang="ar-EG" dirty="0"/>
              <a:t>المؤشرات المالية</a:t>
            </a:r>
            <a:endParaRPr lang="en-GB" dirty="0"/>
          </a:p>
        </p:txBody>
      </p:sp>
      <p:graphicFrame>
        <p:nvGraphicFramePr>
          <p:cNvPr id="6" name="Chart 5">
            <a:extLst>
              <a:ext uri="{FF2B5EF4-FFF2-40B4-BE49-F238E27FC236}">
                <a16:creationId xmlns:a16="http://schemas.microsoft.com/office/drawing/2014/main" xmlns="" id="{45D36080-F80D-4E99-9156-6DF29360635A}"/>
              </a:ext>
            </a:extLst>
          </p:cNvPr>
          <p:cNvGraphicFramePr/>
          <p:nvPr>
            <p:extLst>
              <p:ext uri="{D42A27DB-BD31-4B8C-83A1-F6EECF244321}">
                <p14:modId xmlns:p14="http://schemas.microsoft.com/office/powerpoint/2010/main" xmlns="" val="2607566877"/>
              </p:ext>
            </p:extLst>
          </p:nvPr>
        </p:nvGraphicFramePr>
        <p:xfrm>
          <a:off x="1136650" y="1371600"/>
          <a:ext cx="4368800" cy="23458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xmlns="" id="{1359D51B-16D0-429F-88C0-AF00704DFD6D}"/>
              </a:ext>
            </a:extLst>
          </p:cNvPr>
          <p:cNvGraphicFramePr/>
          <p:nvPr>
            <p:extLst>
              <p:ext uri="{D42A27DB-BD31-4B8C-83A1-F6EECF244321}">
                <p14:modId xmlns:p14="http://schemas.microsoft.com/office/powerpoint/2010/main" xmlns="" val="4164224061"/>
              </p:ext>
            </p:extLst>
          </p:nvPr>
        </p:nvGraphicFramePr>
        <p:xfrm>
          <a:off x="6819900" y="1371601"/>
          <a:ext cx="4368800" cy="232346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xmlns="" id="{D1E0A80B-36DB-4F5D-A1D1-9464EDF442B9}"/>
              </a:ext>
            </a:extLst>
          </p:cNvPr>
          <p:cNvGraphicFramePr/>
          <p:nvPr>
            <p:extLst>
              <p:ext uri="{D42A27DB-BD31-4B8C-83A1-F6EECF244321}">
                <p14:modId xmlns:p14="http://schemas.microsoft.com/office/powerpoint/2010/main" xmlns="" val="3097238231"/>
              </p:ext>
            </p:extLst>
          </p:nvPr>
        </p:nvGraphicFramePr>
        <p:xfrm>
          <a:off x="6819900" y="4165600"/>
          <a:ext cx="4368800" cy="2174240"/>
        </p:xfrm>
        <a:graphic>
          <a:graphicData uri="http://schemas.openxmlformats.org/drawingml/2006/chart">
            <c:chart xmlns:c="http://schemas.openxmlformats.org/drawingml/2006/chart" xmlns:r="http://schemas.openxmlformats.org/officeDocument/2006/relationships" r:id="rId5"/>
          </a:graphicData>
        </a:graphic>
      </p:graphicFrame>
      <p:sp>
        <p:nvSpPr>
          <p:cNvPr id="9" name="TextBox 8">
            <a:extLst>
              <a:ext uri="{FF2B5EF4-FFF2-40B4-BE49-F238E27FC236}">
                <a16:creationId xmlns:a16="http://schemas.microsoft.com/office/drawing/2014/main" xmlns="" id="{87028195-6BB3-4685-8E5C-95AA9FB19160}"/>
              </a:ext>
            </a:extLst>
          </p:cNvPr>
          <p:cNvSpPr txBox="1"/>
          <p:nvPr/>
        </p:nvSpPr>
        <p:spPr>
          <a:xfrm>
            <a:off x="7462982" y="6489063"/>
            <a:ext cx="4368800" cy="276999"/>
          </a:xfrm>
          <a:prstGeom prst="rect">
            <a:avLst/>
          </a:prstGeom>
          <a:noFill/>
        </p:spPr>
        <p:txBody>
          <a:bodyPr wrap="square" rtlCol="0">
            <a:spAutoFit/>
          </a:bodyPr>
          <a:lstStyle/>
          <a:p>
            <a:pPr algn="r" rtl="1"/>
            <a:r>
              <a:rPr lang="ar-EG" sz="1200" dirty="0"/>
              <a:t>المصدر: القوائم المالية في 30 يونيو 2021</a:t>
            </a:r>
            <a:endParaRPr lang="en-GB" sz="1200" dirty="0"/>
          </a:p>
        </p:txBody>
      </p:sp>
      <p:graphicFrame>
        <p:nvGraphicFramePr>
          <p:cNvPr id="10" name="Chart 9">
            <a:extLst>
              <a:ext uri="{FF2B5EF4-FFF2-40B4-BE49-F238E27FC236}">
                <a16:creationId xmlns:a16="http://schemas.microsoft.com/office/drawing/2014/main" xmlns="" id="{1DC3BD0C-7284-422E-9E4C-FE462360DB6B}"/>
              </a:ext>
            </a:extLst>
          </p:cNvPr>
          <p:cNvGraphicFramePr/>
          <p:nvPr>
            <p:extLst>
              <p:ext uri="{D42A27DB-BD31-4B8C-83A1-F6EECF244321}">
                <p14:modId xmlns:p14="http://schemas.microsoft.com/office/powerpoint/2010/main" xmlns="" val="2896801154"/>
              </p:ext>
            </p:extLst>
          </p:nvPr>
        </p:nvGraphicFramePr>
        <p:xfrm>
          <a:off x="1136650" y="4165600"/>
          <a:ext cx="4368800" cy="2174240"/>
        </p:xfrm>
        <a:graphic>
          <a:graphicData uri="http://schemas.openxmlformats.org/drawingml/2006/chart">
            <c:chart xmlns:c="http://schemas.openxmlformats.org/drawingml/2006/chart" xmlns:r="http://schemas.openxmlformats.org/officeDocument/2006/relationships" r:id="rId6"/>
          </a:graphicData>
        </a:graphic>
      </p:graphicFrame>
      <p:cxnSp>
        <p:nvCxnSpPr>
          <p:cNvPr id="13" name="Straight Arrow Connector 12">
            <a:extLst>
              <a:ext uri="{FF2B5EF4-FFF2-40B4-BE49-F238E27FC236}">
                <a16:creationId xmlns:a16="http://schemas.microsoft.com/office/drawing/2014/main" xmlns="" id="{DC329504-9FB0-4E76-8214-E5B66659DF5A}"/>
              </a:ext>
            </a:extLst>
          </p:cNvPr>
          <p:cNvCxnSpPr>
            <a:cxnSpLocks/>
          </p:cNvCxnSpPr>
          <p:nvPr/>
        </p:nvCxnSpPr>
        <p:spPr>
          <a:xfrm>
            <a:off x="9160908" y="2064437"/>
            <a:ext cx="363571" cy="392117"/>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xmlns="" id="{24440AFF-CEBA-4B83-833B-793178969F88}"/>
              </a:ext>
            </a:extLst>
          </p:cNvPr>
          <p:cNvSpPr txBox="1"/>
          <p:nvPr/>
        </p:nvSpPr>
        <p:spPr>
          <a:xfrm>
            <a:off x="1136650" y="6269328"/>
            <a:ext cx="3933870" cy="523220"/>
          </a:xfrm>
          <a:prstGeom prst="rect">
            <a:avLst/>
          </a:prstGeom>
          <a:noFill/>
        </p:spPr>
        <p:txBody>
          <a:bodyPr wrap="square" rtlCol="0">
            <a:spAutoFit/>
          </a:bodyPr>
          <a:lstStyle/>
          <a:p>
            <a:pPr algn="r" rtl="1"/>
            <a:r>
              <a:rPr lang="ar-EG" sz="1400" dirty="0"/>
              <a:t>زيادة رصيد الأصول الثابتة ينعكس بالتأثير الإيجابي على الدخل المتوقع</a:t>
            </a:r>
            <a:endParaRPr lang="en-GB" sz="1400" dirty="0"/>
          </a:p>
        </p:txBody>
      </p:sp>
    </p:spTree>
    <p:extLst>
      <p:ext uri="{BB962C8B-B14F-4D97-AF65-F5344CB8AC3E}">
        <p14:creationId xmlns:p14="http://schemas.microsoft.com/office/powerpoint/2010/main" xmlns="" val="2757427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2D7B06-AB67-4118-B025-48340A70B227}"/>
              </a:ext>
            </a:extLst>
          </p:cNvPr>
          <p:cNvSpPr>
            <a:spLocks noGrp="1"/>
          </p:cNvSpPr>
          <p:nvPr>
            <p:ph type="title"/>
          </p:nvPr>
        </p:nvSpPr>
        <p:spPr/>
        <p:txBody>
          <a:bodyPr/>
          <a:lstStyle/>
          <a:p>
            <a:pPr algn="r" rtl="1"/>
            <a:r>
              <a:rPr lang="ar-EG" dirty="0"/>
              <a:t>المؤشرات المالية</a:t>
            </a:r>
            <a:endParaRPr lang="en-GB" dirty="0"/>
          </a:p>
        </p:txBody>
      </p:sp>
      <p:graphicFrame>
        <p:nvGraphicFramePr>
          <p:cNvPr id="4" name="Chart 3">
            <a:extLst>
              <a:ext uri="{FF2B5EF4-FFF2-40B4-BE49-F238E27FC236}">
                <a16:creationId xmlns:a16="http://schemas.microsoft.com/office/drawing/2014/main" xmlns="" id="{183F5DB6-4BA4-4463-AFB6-248408CEA08D}"/>
              </a:ext>
            </a:extLst>
          </p:cNvPr>
          <p:cNvGraphicFramePr/>
          <p:nvPr>
            <p:extLst>
              <p:ext uri="{D42A27DB-BD31-4B8C-83A1-F6EECF244321}">
                <p14:modId xmlns:p14="http://schemas.microsoft.com/office/powerpoint/2010/main" xmlns="" val="3862472974"/>
              </p:ext>
            </p:extLst>
          </p:nvPr>
        </p:nvGraphicFramePr>
        <p:xfrm>
          <a:off x="7226300" y="1270000"/>
          <a:ext cx="4368800" cy="23710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xmlns="" id="{BC74C988-8CA2-4B2A-A2D9-21C02809F00E}"/>
              </a:ext>
            </a:extLst>
          </p:cNvPr>
          <p:cNvGraphicFramePr/>
          <p:nvPr>
            <p:extLst>
              <p:ext uri="{D42A27DB-BD31-4B8C-83A1-F6EECF244321}">
                <p14:modId xmlns:p14="http://schemas.microsoft.com/office/powerpoint/2010/main" xmlns="" val="941599467"/>
              </p:ext>
            </p:extLst>
          </p:nvPr>
        </p:nvGraphicFramePr>
        <p:xfrm>
          <a:off x="7226300" y="4043681"/>
          <a:ext cx="4368800" cy="222564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xmlns="" id="{53D39615-CC2E-4226-A494-7A39D41203A4}"/>
              </a:ext>
            </a:extLst>
          </p:cNvPr>
          <p:cNvGraphicFramePr/>
          <p:nvPr>
            <p:extLst>
              <p:ext uri="{D42A27DB-BD31-4B8C-83A1-F6EECF244321}">
                <p14:modId xmlns:p14="http://schemas.microsoft.com/office/powerpoint/2010/main" xmlns="" val="463559567"/>
              </p:ext>
            </p:extLst>
          </p:nvPr>
        </p:nvGraphicFramePr>
        <p:xfrm>
          <a:off x="1206500" y="4043680"/>
          <a:ext cx="4368800" cy="2225648"/>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a:extLst>
              <a:ext uri="{FF2B5EF4-FFF2-40B4-BE49-F238E27FC236}">
                <a16:creationId xmlns:a16="http://schemas.microsoft.com/office/drawing/2014/main" xmlns="" id="{CF71429B-2802-4C38-8393-874D018A7DF4}"/>
              </a:ext>
            </a:extLst>
          </p:cNvPr>
          <p:cNvSpPr txBox="1"/>
          <p:nvPr/>
        </p:nvSpPr>
        <p:spPr>
          <a:xfrm>
            <a:off x="7462982" y="6489063"/>
            <a:ext cx="4368800" cy="276999"/>
          </a:xfrm>
          <a:prstGeom prst="rect">
            <a:avLst/>
          </a:prstGeom>
          <a:noFill/>
        </p:spPr>
        <p:txBody>
          <a:bodyPr wrap="square" rtlCol="0">
            <a:spAutoFit/>
          </a:bodyPr>
          <a:lstStyle/>
          <a:p>
            <a:pPr algn="r" rtl="1"/>
            <a:r>
              <a:rPr lang="ar-EG" sz="1200" dirty="0"/>
              <a:t>المصدر: القوائم المالية في 30 يونيو 2021</a:t>
            </a:r>
            <a:endParaRPr lang="en-GB" sz="1200" dirty="0"/>
          </a:p>
        </p:txBody>
      </p:sp>
      <p:graphicFrame>
        <p:nvGraphicFramePr>
          <p:cNvPr id="8" name="Chart 7">
            <a:extLst>
              <a:ext uri="{FF2B5EF4-FFF2-40B4-BE49-F238E27FC236}">
                <a16:creationId xmlns:a16="http://schemas.microsoft.com/office/drawing/2014/main" xmlns="" id="{AB74BA72-D4C7-4CC7-A4D7-F42D28F6747E}"/>
              </a:ext>
            </a:extLst>
          </p:cNvPr>
          <p:cNvGraphicFramePr/>
          <p:nvPr>
            <p:extLst>
              <p:ext uri="{D42A27DB-BD31-4B8C-83A1-F6EECF244321}">
                <p14:modId xmlns:p14="http://schemas.microsoft.com/office/powerpoint/2010/main" xmlns="" val="1435930304"/>
              </p:ext>
            </p:extLst>
          </p:nvPr>
        </p:nvGraphicFramePr>
        <p:xfrm>
          <a:off x="1324841" y="1376218"/>
          <a:ext cx="4368800" cy="2264862"/>
        </p:xfrm>
        <a:graphic>
          <a:graphicData uri="http://schemas.openxmlformats.org/drawingml/2006/chart">
            <c:chart xmlns:c="http://schemas.openxmlformats.org/drawingml/2006/chart" xmlns:r="http://schemas.openxmlformats.org/officeDocument/2006/relationships" r:id="rId6"/>
          </a:graphicData>
        </a:graphic>
      </p:graphicFrame>
      <p:sp>
        <p:nvSpPr>
          <p:cNvPr id="9" name="TextBox 8">
            <a:extLst>
              <a:ext uri="{FF2B5EF4-FFF2-40B4-BE49-F238E27FC236}">
                <a16:creationId xmlns:a16="http://schemas.microsoft.com/office/drawing/2014/main" xmlns="" id="{3429E11B-E1E1-4BF1-AAEA-A8C3A469F9D1}"/>
              </a:ext>
            </a:extLst>
          </p:cNvPr>
          <p:cNvSpPr txBox="1"/>
          <p:nvPr/>
        </p:nvSpPr>
        <p:spPr>
          <a:xfrm>
            <a:off x="-1729786" y="1044355"/>
            <a:ext cx="4368800" cy="276999"/>
          </a:xfrm>
          <a:prstGeom prst="rect">
            <a:avLst/>
          </a:prstGeom>
          <a:noFill/>
        </p:spPr>
        <p:txBody>
          <a:bodyPr wrap="square" rtlCol="0">
            <a:spAutoFit/>
          </a:bodyPr>
          <a:lstStyle/>
          <a:p>
            <a:pPr algn="r" rtl="1"/>
            <a:r>
              <a:rPr lang="ar-EG" sz="1200" dirty="0"/>
              <a:t>النصف الأول لسنة 2020 و 2021</a:t>
            </a:r>
            <a:endParaRPr lang="en-GB" sz="600" dirty="0"/>
          </a:p>
        </p:txBody>
      </p:sp>
      <p:cxnSp>
        <p:nvCxnSpPr>
          <p:cNvPr id="10" name="Straight Arrow Connector 9">
            <a:extLst>
              <a:ext uri="{FF2B5EF4-FFF2-40B4-BE49-F238E27FC236}">
                <a16:creationId xmlns:a16="http://schemas.microsoft.com/office/drawing/2014/main" xmlns="" id="{D2E8301E-4E82-435A-B51B-035BB3FB957D}"/>
              </a:ext>
            </a:extLst>
          </p:cNvPr>
          <p:cNvCxnSpPr>
            <a:cxnSpLocks/>
          </p:cNvCxnSpPr>
          <p:nvPr/>
        </p:nvCxnSpPr>
        <p:spPr>
          <a:xfrm flipV="1">
            <a:off x="3378512" y="2084095"/>
            <a:ext cx="344402" cy="379797"/>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D2E8301E-4E82-435A-B51B-035BB3FB957D}"/>
              </a:ext>
            </a:extLst>
          </p:cNvPr>
          <p:cNvCxnSpPr>
            <a:cxnSpLocks/>
          </p:cNvCxnSpPr>
          <p:nvPr/>
        </p:nvCxnSpPr>
        <p:spPr>
          <a:xfrm flipV="1">
            <a:off x="3390900" y="4934190"/>
            <a:ext cx="332014" cy="370625"/>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xmlns="" id="{2EEBA244-C5CC-4178-BE49-FFE51CCFCFA6}"/>
              </a:ext>
            </a:extLst>
          </p:cNvPr>
          <p:cNvSpPr txBox="1"/>
          <p:nvPr/>
        </p:nvSpPr>
        <p:spPr>
          <a:xfrm>
            <a:off x="1110895" y="6217511"/>
            <a:ext cx="4796692" cy="307777"/>
          </a:xfrm>
          <a:prstGeom prst="rect">
            <a:avLst/>
          </a:prstGeom>
          <a:noFill/>
        </p:spPr>
        <p:txBody>
          <a:bodyPr wrap="square" rtlCol="0">
            <a:spAutoFit/>
          </a:bodyPr>
          <a:lstStyle/>
          <a:p>
            <a:pPr algn="r" rtl="1"/>
            <a:r>
              <a:rPr lang="ar-EG" sz="1400" dirty="0"/>
              <a:t>ارتفاع صافي الإيرادات أدى إلى تحول الشركة من الخسارة إلى الربح</a:t>
            </a:r>
            <a:endParaRPr lang="en-GB" sz="1400" dirty="0"/>
          </a:p>
        </p:txBody>
      </p:sp>
      <p:cxnSp>
        <p:nvCxnSpPr>
          <p:cNvPr id="16" name="Straight Arrow Connector 15">
            <a:extLst>
              <a:ext uri="{FF2B5EF4-FFF2-40B4-BE49-F238E27FC236}">
                <a16:creationId xmlns:a16="http://schemas.microsoft.com/office/drawing/2014/main" xmlns="" id="{A8BDDAE5-520A-40F1-A9C5-BD6780F06E2F}"/>
              </a:ext>
            </a:extLst>
          </p:cNvPr>
          <p:cNvCxnSpPr>
            <a:cxnSpLocks/>
          </p:cNvCxnSpPr>
          <p:nvPr/>
        </p:nvCxnSpPr>
        <p:spPr>
          <a:xfrm flipV="1">
            <a:off x="9429361" y="4866125"/>
            <a:ext cx="332014" cy="370625"/>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234689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E2BD92-AFBD-4CE3-BDDA-74D264A18EAA}"/>
              </a:ext>
            </a:extLst>
          </p:cNvPr>
          <p:cNvSpPr>
            <a:spLocks noGrp="1"/>
          </p:cNvSpPr>
          <p:nvPr>
            <p:ph type="title"/>
          </p:nvPr>
        </p:nvSpPr>
        <p:spPr/>
        <p:txBody>
          <a:bodyPr/>
          <a:lstStyle/>
          <a:p>
            <a:pPr algn="r" rtl="1"/>
            <a:r>
              <a:rPr lang="ar-EG" dirty="0"/>
              <a:t>النظرة المستقبلية</a:t>
            </a:r>
            <a:endParaRPr lang="en-GB" dirty="0"/>
          </a:p>
        </p:txBody>
      </p:sp>
      <p:sp>
        <p:nvSpPr>
          <p:cNvPr id="3" name="Content Placeholder 2">
            <a:extLst>
              <a:ext uri="{FF2B5EF4-FFF2-40B4-BE49-F238E27FC236}">
                <a16:creationId xmlns:a16="http://schemas.microsoft.com/office/drawing/2014/main" xmlns="" id="{A25533A5-16CA-42ED-9F64-E82C0392D1E0}"/>
              </a:ext>
            </a:extLst>
          </p:cNvPr>
          <p:cNvSpPr>
            <a:spLocks noGrp="1"/>
          </p:cNvSpPr>
          <p:nvPr>
            <p:ph idx="1"/>
          </p:nvPr>
        </p:nvSpPr>
        <p:spPr/>
        <p:txBody>
          <a:bodyPr>
            <a:normAutofit lnSpcReduction="10000"/>
          </a:bodyPr>
          <a:lstStyle/>
          <a:p>
            <a:pPr algn="r" rtl="1"/>
            <a:r>
              <a:rPr lang="ar-EG" sz="2400" dirty="0"/>
              <a:t>يعد إنشاء اتحاد للمطورين العقاريين خطوة نحو النهوض بالقطاع و تنظيمه لإتاحة فرص لجميع المطورين دون النظر إلى حجمهم و ذلك يتيح فرصة للشركة للتوسع و النمو</a:t>
            </a:r>
            <a:r>
              <a:rPr lang="en-GB" sz="2400" dirty="0"/>
              <a:t> </a:t>
            </a:r>
            <a:r>
              <a:rPr lang="ar-EG" sz="2400" dirty="0"/>
              <a:t>إضافة إلى تنمية المناطق السياحية في جميع أنحاء الجمهورية</a:t>
            </a:r>
            <a:endParaRPr lang="en-GB" sz="2400" dirty="0"/>
          </a:p>
          <a:p>
            <a:pPr algn="r" rtl="1"/>
            <a:endParaRPr lang="ar-EG" dirty="0"/>
          </a:p>
          <a:p>
            <a:pPr algn="r" rtl="1"/>
            <a:r>
              <a:rPr lang="ar-EG" sz="2000" dirty="0"/>
              <a:t>مضاعف القيمة الدفترية 8.38/1.49=5.62</a:t>
            </a:r>
          </a:p>
          <a:p>
            <a:pPr algn="r" rtl="1"/>
            <a:r>
              <a:rPr lang="ar-EG" sz="2000" dirty="0"/>
              <a:t>مضاعف القيمة الدفترية للسوق = 0.64</a:t>
            </a:r>
          </a:p>
          <a:p>
            <a:pPr algn="r" rtl="1"/>
            <a:r>
              <a:rPr lang="ar-EG" sz="2000" dirty="0"/>
              <a:t>القيمة العادلة </a:t>
            </a:r>
            <a:r>
              <a:rPr lang="ar-EG" sz="2000" dirty="0">
                <a:effectLst/>
                <a:latin typeface="Cambria" panose="02040503050406030204" pitchFamily="18" charset="0"/>
                <a:ea typeface="Calibri" panose="020F0502020204030204" pitchFamily="34" charset="0"/>
                <a:cs typeface="Arial" panose="020B0604020202020204" pitchFamily="34" charset="0"/>
              </a:rPr>
              <a:t>بالاستناد إلى طريقة مضاعف القيمة الدفترية 1.49*0.64= </a:t>
            </a:r>
            <a:r>
              <a:rPr lang="ar-EG" sz="2400" dirty="0">
                <a:effectLst/>
                <a:latin typeface="Cambria" panose="02040503050406030204" pitchFamily="18" charset="0"/>
                <a:ea typeface="Calibri" panose="020F0502020204030204" pitchFamily="34" charset="0"/>
                <a:cs typeface="Arial" panose="020B0604020202020204" pitchFamily="34" charset="0"/>
              </a:rPr>
              <a:t>0.95</a:t>
            </a:r>
            <a:r>
              <a:rPr lang="ar-EG" sz="2000" dirty="0">
                <a:effectLst/>
                <a:latin typeface="Cambria" panose="02040503050406030204" pitchFamily="18" charset="0"/>
                <a:ea typeface="Calibri" panose="020F0502020204030204" pitchFamily="34" charset="0"/>
                <a:cs typeface="Arial" panose="020B0604020202020204" pitchFamily="34" charset="0"/>
              </a:rPr>
              <a:t> جنيه</a:t>
            </a:r>
            <a:endParaRPr lang="en-GB" sz="2000" dirty="0"/>
          </a:p>
          <a:p>
            <a:pPr algn="r" rtl="1"/>
            <a:r>
              <a:rPr lang="ar-EG" sz="2000" dirty="0"/>
              <a:t>و بالرجوع إلى القوائم المالية في 30 يونيو 2021,</a:t>
            </a:r>
            <a:r>
              <a:rPr lang="en-GB" sz="2000" dirty="0"/>
              <a:t> </a:t>
            </a:r>
            <a:r>
              <a:rPr lang="ar-EG" sz="2000" dirty="0"/>
              <a:t> تبين الاتي من صافى التدفقات النقدية</a:t>
            </a:r>
          </a:p>
          <a:p>
            <a:pPr algn="r" rtl="1"/>
            <a:endParaRPr lang="ar-EG" dirty="0"/>
          </a:p>
          <a:p>
            <a:pPr marL="0" indent="0" algn="r" rtl="1">
              <a:buNone/>
            </a:pPr>
            <a:r>
              <a:rPr lang="ar-EG" sz="1400" dirty="0"/>
              <a:t>تنويه: </a:t>
            </a:r>
          </a:p>
          <a:p>
            <a:pPr algn="r" rtl="1">
              <a:buFontTx/>
              <a:buChar char="-"/>
            </a:pPr>
            <a:r>
              <a:rPr lang="ar-EG" sz="1400" dirty="0"/>
              <a:t>مضاعف القيمة الدفترية للأسواق الناشئة من </a:t>
            </a:r>
            <a:r>
              <a:rPr lang="en-GB" sz="1400" dirty="0"/>
              <a:t>Damodaran</a:t>
            </a:r>
            <a:endParaRPr lang="ar-EG" sz="1400" dirty="0"/>
          </a:p>
          <a:p>
            <a:pPr algn="r" rtl="1">
              <a:buFontTx/>
              <a:buChar char="-"/>
            </a:pPr>
            <a:r>
              <a:rPr lang="ar-EG" sz="1400" dirty="0"/>
              <a:t>الأسعار طبقا ليوم 17 أكتوبر</a:t>
            </a:r>
          </a:p>
          <a:p>
            <a:pPr algn="r" rtl="1">
              <a:buFontTx/>
              <a:buChar char="-"/>
            </a:pPr>
            <a:r>
              <a:rPr lang="ar-EG" sz="1400" dirty="0"/>
              <a:t>احتساب التغيير في رأس المال العامل من أول العام المالي حتى يونيو 2021</a:t>
            </a:r>
          </a:p>
          <a:p>
            <a:pPr algn="r" rtl="1"/>
            <a:endParaRPr lang="en-GB" dirty="0"/>
          </a:p>
        </p:txBody>
      </p:sp>
      <p:sp>
        <p:nvSpPr>
          <p:cNvPr id="6" name="Rectangle 5">
            <a:extLst>
              <a:ext uri="{FF2B5EF4-FFF2-40B4-BE49-F238E27FC236}">
                <a16:creationId xmlns:a16="http://schemas.microsoft.com/office/drawing/2014/main" xmlns="" id="{B8CFD555-DA08-4C34-9A61-9CC814390AD4}"/>
              </a:ext>
            </a:extLst>
          </p:cNvPr>
          <p:cNvSpPr/>
          <p:nvPr/>
        </p:nvSpPr>
        <p:spPr>
          <a:xfrm>
            <a:off x="4935893" y="3540433"/>
            <a:ext cx="696421" cy="391886"/>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Table 4">
            <a:extLst>
              <a:ext uri="{FF2B5EF4-FFF2-40B4-BE49-F238E27FC236}">
                <a16:creationId xmlns:a16="http://schemas.microsoft.com/office/drawing/2014/main" xmlns="" id="{B82D2255-D609-4F4D-B714-E2EF853D4909}"/>
              </a:ext>
            </a:extLst>
          </p:cNvPr>
          <p:cNvGraphicFramePr>
            <a:graphicFrameLocks noGrp="1"/>
          </p:cNvGraphicFramePr>
          <p:nvPr>
            <p:extLst>
              <p:ext uri="{D42A27DB-BD31-4B8C-83A1-F6EECF244321}">
                <p14:modId xmlns:p14="http://schemas.microsoft.com/office/powerpoint/2010/main" xmlns="" val="3178919255"/>
              </p:ext>
            </p:extLst>
          </p:nvPr>
        </p:nvGraphicFramePr>
        <p:xfrm>
          <a:off x="360218" y="4354628"/>
          <a:ext cx="3595962" cy="2392948"/>
        </p:xfrm>
        <a:graphic>
          <a:graphicData uri="http://schemas.openxmlformats.org/drawingml/2006/table">
            <a:tbl>
              <a:tblPr/>
              <a:tblGrid>
                <a:gridCol w="2664281">
                  <a:extLst>
                    <a:ext uri="{9D8B030D-6E8A-4147-A177-3AD203B41FA5}">
                      <a16:colId xmlns:a16="http://schemas.microsoft.com/office/drawing/2014/main" xmlns="" val="754611927"/>
                    </a:ext>
                  </a:extLst>
                </a:gridCol>
                <a:gridCol w="931681">
                  <a:extLst>
                    <a:ext uri="{9D8B030D-6E8A-4147-A177-3AD203B41FA5}">
                      <a16:colId xmlns:a16="http://schemas.microsoft.com/office/drawing/2014/main" xmlns="" val="3488587119"/>
                    </a:ext>
                  </a:extLst>
                </a:gridCol>
              </a:tblGrid>
              <a:tr h="254986">
                <a:tc>
                  <a:txBody>
                    <a:bodyPr/>
                    <a:lstStyle/>
                    <a:p>
                      <a:pPr algn="l" fontAlgn="b"/>
                      <a:r>
                        <a:rPr lang="en-GB" sz="1500" b="1" i="0" u="none" strike="noStrike">
                          <a:solidFill>
                            <a:srgbClr val="FFFFFF"/>
                          </a:solidFill>
                          <a:effectLst/>
                          <a:latin typeface="Calibri" panose="020F0502020204030204" pitchFamily="34" charset="0"/>
                        </a:rPr>
                        <a:t>Free Cash Flow 6-months 2021</a:t>
                      </a:r>
                    </a:p>
                  </a:txBody>
                  <a:tcPr marL="9807" marR="9807" marT="9807" marB="0" anchor="b">
                    <a:lnL>
                      <a:noFill/>
                    </a:lnL>
                    <a:lnR>
                      <a:noFill/>
                    </a:lnR>
                    <a:lnT>
                      <a:noFill/>
                    </a:lnT>
                    <a:lnB>
                      <a:noFill/>
                    </a:lnB>
                    <a:solidFill>
                      <a:srgbClr val="305496"/>
                    </a:solidFill>
                  </a:tcPr>
                </a:tc>
                <a:tc>
                  <a:txBody>
                    <a:bodyPr/>
                    <a:lstStyle/>
                    <a:p>
                      <a:pPr algn="ctr" fontAlgn="b"/>
                      <a:r>
                        <a:rPr lang="en-GB" sz="1300" b="1" i="0" u="none" strike="noStrike">
                          <a:solidFill>
                            <a:srgbClr val="FFFFFF"/>
                          </a:solidFill>
                          <a:effectLst/>
                          <a:latin typeface="Calibri" panose="020F0502020204030204" pitchFamily="34" charset="0"/>
                        </a:rPr>
                        <a:t>2021</a:t>
                      </a:r>
                    </a:p>
                  </a:txBody>
                  <a:tcPr marL="9807" marR="9807" marT="9807" marB="0" anchor="b">
                    <a:lnL>
                      <a:noFill/>
                    </a:lnL>
                    <a:lnR>
                      <a:noFill/>
                    </a:lnR>
                    <a:lnT>
                      <a:noFill/>
                    </a:lnT>
                    <a:lnB>
                      <a:noFill/>
                    </a:lnB>
                    <a:solidFill>
                      <a:srgbClr val="305496"/>
                    </a:solidFill>
                  </a:tcPr>
                </a:tc>
                <a:extLst>
                  <a:ext uri="{0D108BD9-81ED-4DB2-BD59-A6C34878D82A}">
                    <a16:rowId xmlns:a16="http://schemas.microsoft.com/office/drawing/2014/main" xmlns="" val="3960072902"/>
                  </a:ext>
                </a:extLst>
              </a:tr>
              <a:tr h="235372">
                <a:tc>
                  <a:txBody>
                    <a:bodyPr/>
                    <a:lstStyle/>
                    <a:p>
                      <a:pPr algn="l" fontAlgn="ctr"/>
                      <a:r>
                        <a:rPr lang="en-GB" sz="1400" b="0" i="0" u="none" strike="noStrike">
                          <a:solidFill>
                            <a:srgbClr val="000000"/>
                          </a:solidFill>
                          <a:effectLst/>
                          <a:latin typeface="Calibri" panose="020F0502020204030204" pitchFamily="34" charset="0"/>
                        </a:rPr>
                        <a:t>Net Income</a:t>
                      </a:r>
                    </a:p>
                  </a:txBody>
                  <a:tcPr marL="9807" marR="9807" marT="9807" marB="0" anchor="ctr">
                    <a:lnL>
                      <a:noFill/>
                    </a:lnL>
                    <a:lnR>
                      <a:noFill/>
                    </a:lnR>
                    <a:lnT>
                      <a:noFill/>
                    </a:lnT>
                    <a:lnB>
                      <a:noFill/>
                    </a:lnB>
                    <a:solidFill>
                      <a:srgbClr val="FFFFFF"/>
                    </a:solidFill>
                  </a:tcPr>
                </a:tc>
                <a:tc>
                  <a:txBody>
                    <a:bodyPr/>
                    <a:lstStyle/>
                    <a:p>
                      <a:pPr algn="r" fontAlgn="b"/>
                      <a:r>
                        <a:rPr lang="en-GB" sz="1400" b="0" i="0" u="none" strike="noStrike">
                          <a:solidFill>
                            <a:srgbClr val="404040"/>
                          </a:solidFill>
                          <a:effectLst/>
                          <a:latin typeface="Calibri" panose="020F0502020204030204" pitchFamily="34" charset="0"/>
                        </a:rPr>
                        <a:t>2,475,160</a:t>
                      </a:r>
                    </a:p>
                  </a:txBody>
                  <a:tcPr marL="9807" marR="9807" marT="9807" marB="0" anchor="b">
                    <a:lnL>
                      <a:noFill/>
                    </a:lnL>
                    <a:lnR>
                      <a:noFill/>
                    </a:lnR>
                    <a:lnT>
                      <a:noFill/>
                    </a:lnT>
                    <a:lnB>
                      <a:noFill/>
                    </a:lnB>
                    <a:solidFill>
                      <a:srgbClr val="FFFFFF"/>
                    </a:solidFill>
                  </a:tcPr>
                </a:tc>
                <a:extLst>
                  <a:ext uri="{0D108BD9-81ED-4DB2-BD59-A6C34878D82A}">
                    <a16:rowId xmlns:a16="http://schemas.microsoft.com/office/drawing/2014/main" xmlns="" val="331711556"/>
                  </a:ext>
                </a:extLst>
              </a:tr>
              <a:tr h="235372">
                <a:tc>
                  <a:txBody>
                    <a:bodyPr/>
                    <a:lstStyle/>
                    <a:p>
                      <a:pPr algn="l" fontAlgn="ctr"/>
                      <a:r>
                        <a:rPr lang="en-GB" sz="1400" b="0" i="0" u="none" strike="noStrike">
                          <a:solidFill>
                            <a:srgbClr val="000000"/>
                          </a:solidFill>
                          <a:effectLst/>
                          <a:latin typeface="Calibri" panose="020F0502020204030204" pitchFamily="34" charset="0"/>
                        </a:rPr>
                        <a:t>Dep</a:t>
                      </a:r>
                    </a:p>
                  </a:txBody>
                  <a:tcPr marL="9807" marR="9807" marT="9807" marB="0" anchor="ctr">
                    <a:lnL>
                      <a:noFill/>
                    </a:lnL>
                    <a:lnR>
                      <a:noFill/>
                    </a:lnR>
                    <a:lnT>
                      <a:noFill/>
                    </a:lnT>
                    <a:lnB w="6350" cap="flat" cmpd="sng" algn="ctr">
                      <a:solidFill>
                        <a:srgbClr val="4472C4"/>
                      </a:solidFill>
                      <a:prstDash val="solid"/>
                      <a:round/>
                      <a:headEnd type="none" w="med" len="med"/>
                      <a:tailEnd type="none" w="med" len="med"/>
                    </a:lnB>
                    <a:solidFill>
                      <a:srgbClr val="FFFFFF"/>
                    </a:solidFill>
                  </a:tcPr>
                </a:tc>
                <a:tc>
                  <a:txBody>
                    <a:bodyPr/>
                    <a:lstStyle/>
                    <a:p>
                      <a:pPr algn="r" fontAlgn="b"/>
                      <a:r>
                        <a:rPr lang="en-GB" sz="1400" b="0" i="0" u="none" strike="noStrike">
                          <a:solidFill>
                            <a:srgbClr val="404040"/>
                          </a:solidFill>
                          <a:effectLst/>
                          <a:latin typeface="Calibri" panose="020F0502020204030204" pitchFamily="34" charset="0"/>
                        </a:rPr>
                        <a:t>73,715</a:t>
                      </a:r>
                    </a:p>
                  </a:txBody>
                  <a:tcPr marL="9807" marR="9807" marT="9807" marB="0" anchor="b">
                    <a:lnL>
                      <a:noFill/>
                    </a:lnL>
                    <a:lnR>
                      <a:noFill/>
                    </a:lnR>
                    <a:lnT>
                      <a:noFill/>
                    </a:lnT>
                    <a:lnB w="6350" cap="flat" cmpd="sng" algn="ctr">
                      <a:solidFill>
                        <a:srgbClr val="4472C4"/>
                      </a:solidFill>
                      <a:prstDash val="solid"/>
                      <a:round/>
                      <a:headEnd type="none" w="med" len="med"/>
                      <a:tailEnd type="none" w="med" len="med"/>
                    </a:lnB>
                    <a:solidFill>
                      <a:srgbClr val="FFFFFF"/>
                    </a:solidFill>
                  </a:tcPr>
                </a:tc>
                <a:extLst>
                  <a:ext uri="{0D108BD9-81ED-4DB2-BD59-A6C34878D82A}">
                    <a16:rowId xmlns:a16="http://schemas.microsoft.com/office/drawing/2014/main" xmlns="" val="3361582618"/>
                  </a:ext>
                </a:extLst>
              </a:tr>
              <a:tr h="245179">
                <a:tc>
                  <a:txBody>
                    <a:bodyPr/>
                    <a:lstStyle/>
                    <a:p>
                      <a:pPr algn="l" fontAlgn="ctr"/>
                      <a:r>
                        <a:rPr lang="en-GB" sz="1400" b="1" i="0" u="none" strike="noStrike">
                          <a:solidFill>
                            <a:srgbClr val="000000"/>
                          </a:solidFill>
                          <a:effectLst/>
                          <a:latin typeface="Calibri" panose="020F0502020204030204" pitchFamily="34" charset="0"/>
                        </a:rPr>
                        <a:t>Cash From Operations</a:t>
                      </a:r>
                    </a:p>
                  </a:txBody>
                  <a:tcPr marL="9807" marR="9807" marT="9807" marB="0" anchor="ctr">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solidFill>
                      <a:srgbClr val="FFFFFF"/>
                    </a:solidFill>
                  </a:tcPr>
                </a:tc>
                <a:tc>
                  <a:txBody>
                    <a:bodyPr/>
                    <a:lstStyle/>
                    <a:p>
                      <a:pPr algn="r" fontAlgn="b"/>
                      <a:r>
                        <a:rPr lang="en-GB" sz="1400" b="1" i="0" u="none" strike="noStrike">
                          <a:solidFill>
                            <a:srgbClr val="000000"/>
                          </a:solidFill>
                          <a:effectLst/>
                          <a:latin typeface="Calibri" panose="020F0502020204030204" pitchFamily="34" charset="0"/>
                        </a:rPr>
                        <a:t>2,548,875</a:t>
                      </a:r>
                    </a:p>
                  </a:txBody>
                  <a:tcPr marL="9807" marR="9807" marT="9807"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solidFill>
                      <a:srgbClr val="FFFFFF"/>
                    </a:solidFill>
                  </a:tcPr>
                </a:tc>
                <a:extLst>
                  <a:ext uri="{0D108BD9-81ED-4DB2-BD59-A6C34878D82A}">
                    <a16:rowId xmlns:a16="http://schemas.microsoft.com/office/drawing/2014/main" xmlns="" val="2941439862"/>
                  </a:ext>
                </a:extLst>
              </a:tr>
              <a:tr h="245179">
                <a:tc>
                  <a:txBody>
                    <a:bodyPr/>
                    <a:lstStyle/>
                    <a:p>
                      <a:pPr algn="l" fontAlgn="ctr"/>
                      <a:r>
                        <a:rPr lang="en-GB" sz="1400" b="0" i="0" u="none" strike="noStrike">
                          <a:solidFill>
                            <a:srgbClr val="000000"/>
                          </a:solidFill>
                          <a:effectLst/>
                          <a:latin typeface="Calibri" panose="020F0502020204030204" pitchFamily="34" charset="0"/>
                        </a:rPr>
                        <a:t>Inc. WC</a:t>
                      </a:r>
                    </a:p>
                  </a:txBody>
                  <a:tcPr marL="9807" marR="9807" marT="9807" marB="0" anchor="ctr">
                    <a:lnL>
                      <a:noFill/>
                    </a:lnL>
                    <a:lnR>
                      <a:noFill/>
                    </a:lnR>
                    <a:lnT w="25400" cap="flat" cmpd="dbl" algn="ctr">
                      <a:solidFill>
                        <a:srgbClr val="4472C4"/>
                      </a:solidFill>
                      <a:prstDash val="solid"/>
                      <a:round/>
                      <a:headEnd type="none" w="med" len="med"/>
                      <a:tailEnd type="none" w="med" len="med"/>
                    </a:lnT>
                    <a:lnB>
                      <a:noFill/>
                    </a:lnB>
                    <a:solidFill>
                      <a:srgbClr val="FFFFFF"/>
                    </a:solidFill>
                  </a:tcPr>
                </a:tc>
                <a:tc>
                  <a:txBody>
                    <a:bodyPr/>
                    <a:lstStyle/>
                    <a:p>
                      <a:pPr algn="r" fontAlgn="b"/>
                      <a:r>
                        <a:rPr lang="en-GB" sz="1400" b="0" i="0" u="none" strike="noStrike">
                          <a:solidFill>
                            <a:srgbClr val="404040"/>
                          </a:solidFill>
                          <a:effectLst/>
                          <a:latin typeface="Calibri" panose="020F0502020204030204" pitchFamily="34" charset="0"/>
                        </a:rPr>
                        <a:t>458,918</a:t>
                      </a:r>
                    </a:p>
                  </a:txBody>
                  <a:tcPr marL="9807" marR="9807" marT="9807" marB="0" anchor="b">
                    <a:lnL>
                      <a:noFill/>
                    </a:lnL>
                    <a:lnR>
                      <a:noFill/>
                    </a:lnR>
                    <a:lnT w="25400" cap="flat" cmpd="dbl" algn="ctr">
                      <a:solidFill>
                        <a:srgbClr val="4472C4"/>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xmlns="" val="2864549741"/>
                  </a:ext>
                </a:extLst>
              </a:tr>
              <a:tr h="235372">
                <a:tc>
                  <a:txBody>
                    <a:bodyPr/>
                    <a:lstStyle/>
                    <a:p>
                      <a:pPr algn="l" fontAlgn="ctr"/>
                      <a:r>
                        <a:rPr lang="en-GB" sz="1400" b="0" i="0" u="none" strike="noStrike">
                          <a:solidFill>
                            <a:srgbClr val="000000"/>
                          </a:solidFill>
                          <a:effectLst/>
                          <a:latin typeface="Calibri" panose="020F0502020204030204" pitchFamily="34" charset="0"/>
                        </a:rPr>
                        <a:t>CAPEX</a:t>
                      </a:r>
                    </a:p>
                  </a:txBody>
                  <a:tcPr marL="9807" marR="9807" marT="9807" marB="0" anchor="ctr">
                    <a:lnL>
                      <a:noFill/>
                    </a:lnL>
                    <a:lnR>
                      <a:noFill/>
                    </a:lnR>
                    <a:lnT>
                      <a:noFill/>
                    </a:lnT>
                    <a:lnB>
                      <a:noFill/>
                    </a:lnB>
                    <a:solidFill>
                      <a:srgbClr val="FFFFFF"/>
                    </a:solidFill>
                  </a:tcPr>
                </a:tc>
                <a:tc>
                  <a:txBody>
                    <a:bodyPr/>
                    <a:lstStyle/>
                    <a:p>
                      <a:pPr algn="r" fontAlgn="b"/>
                      <a:r>
                        <a:rPr lang="en-GB" sz="1400" b="0" i="0" u="none" strike="noStrike">
                          <a:solidFill>
                            <a:srgbClr val="404040"/>
                          </a:solidFill>
                          <a:effectLst/>
                          <a:latin typeface="Calibri" panose="020F0502020204030204" pitchFamily="34" charset="0"/>
                        </a:rPr>
                        <a:t>-1,305,920</a:t>
                      </a:r>
                    </a:p>
                  </a:txBody>
                  <a:tcPr marL="9807" marR="9807" marT="9807" marB="0" anchor="b">
                    <a:lnL>
                      <a:noFill/>
                    </a:lnL>
                    <a:lnR>
                      <a:noFill/>
                    </a:lnR>
                    <a:lnT>
                      <a:noFill/>
                    </a:lnT>
                    <a:lnB>
                      <a:noFill/>
                    </a:lnB>
                    <a:solidFill>
                      <a:srgbClr val="FFFFFF"/>
                    </a:solidFill>
                  </a:tcPr>
                </a:tc>
                <a:extLst>
                  <a:ext uri="{0D108BD9-81ED-4DB2-BD59-A6C34878D82A}">
                    <a16:rowId xmlns:a16="http://schemas.microsoft.com/office/drawing/2014/main" xmlns="" val="2483034692"/>
                  </a:ext>
                </a:extLst>
              </a:tr>
              <a:tr h="235372">
                <a:tc>
                  <a:txBody>
                    <a:bodyPr/>
                    <a:lstStyle/>
                    <a:p>
                      <a:pPr algn="l" fontAlgn="ctr"/>
                      <a:r>
                        <a:rPr lang="en-GB" sz="1400" b="0" i="0" u="none" strike="noStrike">
                          <a:solidFill>
                            <a:srgbClr val="000000"/>
                          </a:solidFill>
                          <a:effectLst/>
                          <a:latin typeface="Calibri" panose="020F0502020204030204" pitchFamily="34" charset="0"/>
                        </a:rPr>
                        <a:t>Sale of Assets</a:t>
                      </a:r>
                    </a:p>
                  </a:txBody>
                  <a:tcPr marL="9807" marR="9807" marT="9807" marB="0" anchor="ctr">
                    <a:lnL>
                      <a:noFill/>
                    </a:lnL>
                    <a:lnR>
                      <a:noFill/>
                    </a:lnR>
                    <a:lnT>
                      <a:noFill/>
                    </a:lnT>
                    <a:lnB>
                      <a:noFill/>
                    </a:lnB>
                    <a:solidFill>
                      <a:srgbClr val="FFFFFF"/>
                    </a:solidFill>
                  </a:tcPr>
                </a:tc>
                <a:tc>
                  <a:txBody>
                    <a:bodyPr/>
                    <a:lstStyle/>
                    <a:p>
                      <a:pPr algn="r" fontAlgn="b"/>
                      <a:r>
                        <a:rPr lang="en-GB" sz="1400" b="0" i="0" u="none" strike="noStrike">
                          <a:solidFill>
                            <a:srgbClr val="404040"/>
                          </a:solidFill>
                          <a:effectLst/>
                          <a:latin typeface="Calibri" panose="020F0502020204030204" pitchFamily="34" charset="0"/>
                        </a:rPr>
                        <a:t>0</a:t>
                      </a:r>
                    </a:p>
                  </a:txBody>
                  <a:tcPr marL="9807" marR="9807" marT="9807" marB="0" anchor="b">
                    <a:lnL>
                      <a:noFill/>
                    </a:lnL>
                    <a:lnR>
                      <a:noFill/>
                    </a:lnR>
                    <a:lnT>
                      <a:noFill/>
                    </a:lnT>
                    <a:lnB>
                      <a:noFill/>
                    </a:lnB>
                    <a:solidFill>
                      <a:srgbClr val="FFFFFF"/>
                    </a:solidFill>
                  </a:tcPr>
                </a:tc>
                <a:extLst>
                  <a:ext uri="{0D108BD9-81ED-4DB2-BD59-A6C34878D82A}">
                    <a16:rowId xmlns:a16="http://schemas.microsoft.com/office/drawing/2014/main" xmlns="" val="1866724801"/>
                  </a:ext>
                </a:extLst>
              </a:tr>
              <a:tr h="235372">
                <a:tc>
                  <a:txBody>
                    <a:bodyPr/>
                    <a:lstStyle/>
                    <a:p>
                      <a:pPr algn="l" fontAlgn="ctr"/>
                      <a:r>
                        <a:rPr lang="en-GB" sz="1400" b="0" i="0" u="none" strike="noStrike">
                          <a:solidFill>
                            <a:srgbClr val="000000"/>
                          </a:solidFill>
                          <a:effectLst/>
                          <a:latin typeface="Calibri" panose="020F0502020204030204" pitchFamily="34" charset="0"/>
                        </a:rPr>
                        <a:t>Current Portion of Debt</a:t>
                      </a:r>
                    </a:p>
                  </a:txBody>
                  <a:tcPr marL="9807" marR="9807" marT="9807" marB="0" anchor="ctr">
                    <a:lnL>
                      <a:noFill/>
                    </a:lnL>
                    <a:lnR>
                      <a:noFill/>
                    </a:lnR>
                    <a:lnT>
                      <a:noFill/>
                    </a:lnT>
                    <a:lnB>
                      <a:noFill/>
                    </a:lnB>
                    <a:solidFill>
                      <a:srgbClr val="FFFFFF"/>
                    </a:solidFill>
                  </a:tcPr>
                </a:tc>
                <a:tc>
                  <a:txBody>
                    <a:bodyPr/>
                    <a:lstStyle/>
                    <a:p>
                      <a:pPr algn="r" fontAlgn="b"/>
                      <a:r>
                        <a:rPr lang="en-GB" sz="1400" b="0" i="0" u="none" strike="noStrike">
                          <a:solidFill>
                            <a:srgbClr val="404040"/>
                          </a:solidFill>
                          <a:effectLst/>
                          <a:latin typeface="Calibri" panose="020F0502020204030204" pitchFamily="34" charset="0"/>
                        </a:rPr>
                        <a:t>0</a:t>
                      </a:r>
                    </a:p>
                  </a:txBody>
                  <a:tcPr marL="9807" marR="9807" marT="9807" marB="0" anchor="b">
                    <a:lnL>
                      <a:noFill/>
                    </a:lnL>
                    <a:lnR>
                      <a:noFill/>
                    </a:lnR>
                    <a:lnT>
                      <a:noFill/>
                    </a:lnT>
                    <a:lnB>
                      <a:noFill/>
                    </a:lnB>
                    <a:solidFill>
                      <a:srgbClr val="FFFFFF"/>
                    </a:solidFill>
                  </a:tcPr>
                </a:tc>
                <a:extLst>
                  <a:ext uri="{0D108BD9-81ED-4DB2-BD59-A6C34878D82A}">
                    <a16:rowId xmlns:a16="http://schemas.microsoft.com/office/drawing/2014/main" xmlns="" val="1547232828"/>
                  </a:ext>
                </a:extLst>
              </a:tr>
              <a:tr h="235372">
                <a:tc>
                  <a:txBody>
                    <a:bodyPr/>
                    <a:lstStyle/>
                    <a:p>
                      <a:pPr algn="l" fontAlgn="ctr"/>
                      <a:r>
                        <a:rPr lang="en-GB" sz="1400" b="0" i="0" u="none" strike="noStrike">
                          <a:solidFill>
                            <a:srgbClr val="000000"/>
                          </a:solidFill>
                          <a:effectLst/>
                          <a:latin typeface="Calibri" panose="020F0502020204030204" pitchFamily="34" charset="0"/>
                        </a:rPr>
                        <a:t>New Debt</a:t>
                      </a:r>
                    </a:p>
                  </a:txBody>
                  <a:tcPr marL="9807" marR="9807" marT="9807" marB="0" anchor="ctr">
                    <a:lnL>
                      <a:noFill/>
                    </a:lnL>
                    <a:lnR>
                      <a:noFill/>
                    </a:lnR>
                    <a:lnT>
                      <a:noFill/>
                    </a:lnT>
                    <a:lnB w="6350" cap="flat" cmpd="sng" algn="ctr">
                      <a:solidFill>
                        <a:srgbClr val="305496"/>
                      </a:solidFill>
                      <a:prstDash val="solid"/>
                      <a:round/>
                      <a:headEnd type="none" w="med" len="med"/>
                      <a:tailEnd type="none" w="med" len="med"/>
                    </a:lnB>
                    <a:solidFill>
                      <a:srgbClr val="FFFFFF"/>
                    </a:solidFill>
                  </a:tcPr>
                </a:tc>
                <a:tc>
                  <a:txBody>
                    <a:bodyPr/>
                    <a:lstStyle/>
                    <a:p>
                      <a:pPr algn="r" fontAlgn="b"/>
                      <a:r>
                        <a:rPr lang="en-GB" sz="1400" b="0" i="0" u="none" strike="noStrike">
                          <a:solidFill>
                            <a:srgbClr val="404040"/>
                          </a:solidFill>
                          <a:effectLst/>
                          <a:latin typeface="Calibri" panose="020F0502020204030204" pitchFamily="34" charset="0"/>
                        </a:rPr>
                        <a:t>0</a:t>
                      </a:r>
                    </a:p>
                  </a:txBody>
                  <a:tcPr marL="9807" marR="9807" marT="9807" marB="0" anchor="b">
                    <a:lnL>
                      <a:noFill/>
                    </a:lnL>
                    <a:lnR>
                      <a:noFill/>
                    </a:lnR>
                    <a:lnT>
                      <a:noFill/>
                    </a:lnT>
                    <a:lnB w="6350" cap="flat" cmpd="sng" algn="ctr">
                      <a:solidFill>
                        <a:srgbClr val="305496"/>
                      </a:solidFill>
                      <a:prstDash val="solid"/>
                      <a:round/>
                      <a:headEnd type="none" w="med" len="med"/>
                      <a:tailEnd type="none" w="med" len="med"/>
                    </a:lnB>
                    <a:solidFill>
                      <a:srgbClr val="FFFFFF"/>
                    </a:solidFill>
                  </a:tcPr>
                </a:tc>
                <a:extLst>
                  <a:ext uri="{0D108BD9-81ED-4DB2-BD59-A6C34878D82A}">
                    <a16:rowId xmlns:a16="http://schemas.microsoft.com/office/drawing/2014/main" xmlns="" val="2395266453"/>
                  </a:ext>
                </a:extLst>
              </a:tr>
              <a:tr h="235372">
                <a:tc>
                  <a:txBody>
                    <a:bodyPr/>
                    <a:lstStyle/>
                    <a:p>
                      <a:pPr algn="l" fontAlgn="b"/>
                      <a:r>
                        <a:rPr lang="en-GB" sz="1400" b="1" i="0" u="none" strike="noStrike">
                          <a:solidFill>
                            <a:srgbClr val="000000"/>
                          </a:solidFill>
                          <a:effectLst/>
                          <a:latin typeface="Calibri" panose="020F0502020204030204" pitchFamily="34" charset="0"/>
                        </a:rPr>
                        <a:t>FCF</a:t>
                      </a:r>
                    </a:p>
                  </a:txBody>
                  <a:tcPr marL="9807" marR="9807" marT="9807"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r" fontAlgn="b"/>
                      <a:r>
                        <a:rPr lang="en-GB" sz="1400" b="1" i="0" u="none" strike="noStrike" dirty="0">
                          <a:solidFill>
                            <a:srgbClr val="404040"/>
                          </a:solidFill>
                          <a:effectLst/>
                          <a:latin typeface="Calibri" panose="020F0502020204030204" pitchFamily="34" charset="0"/>
                        </a:rPr>
                        <a:t>1,701,873</a:t>
                      </a:r>
                    </a:p>
                  </a:txBody>
                  <a:tcPr marL="9807" marR="9807" marT="9807"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extLst>
                  <a:ext uri="{0D108BD9-81ED-4DB2-BD59-A6C34878D82A}">
                    <a16:rowId xmlns:a16="http://schemas.microsoft.com/office/drawing/2014/main" xmlns="" val="660306756"/>
                  </a:ext>
                </a:extLst>
              </a:tr>
            </a:tbl>
          </a:graphicData>
        </a:graphic>
      </p:graphicFrame>
    </p:spTree>
    <p:extLst>
      <p:ext uri="{BB962C8B-B14F-4D97-AF65-F5344CB8AC3E}">
        <p14:creationId xmlns:p14="http://schemas.microsoft.com/office/powerpoint/2010/main" xmlns="" val="966984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BED4D22A-4366-4D8E-B25F-B9F3A407BA8B}"/>
              </a:ext>
            </a:extLst>
          </p:cNvPr>
          <p:cNvSpPr/>
          <p:nvPr/>
        </p:nvSpPr>
        <p:spPr>
          <a:xfrm>
            <a:off x="0" y="0"/>
            <a:ext cx="12192000" cy="6858000"/>
          </a:xfrm>
          <a:prstGeom prst="rect">
            <a:avLst/>
          </a:prstGeom>
          <a:solidFill>
            <a:schemeClr val="accent2">
              <a:lumMod val="75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xmlns="" val="323888191"/>
      </p:ext>
    </p:extLst>
  </p:cSld>
  <p:clrMapOvr>
    <a:masterClrMapping/>
  </p:clrMapOvr>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4678</TotalTime>
  <Words>1024</Words>
  <Application>Microsoft Office PowerPoint</Application>
  <PresentationFormat>Custom</PresentationFormat>
  <Paragraphs>138</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الأولى للاستثمار والتنمية العقارية</vt:lpstr>
      <vt:lpstr>نبذة عن الشركة</vt:lpstr>
      <vt:lpstr>نبذة عن القطاع</vt:lpstr>
      <vt:lpstr>نبذة عن القطاع</vt:lpstr>
      <vt:lpstr>نبذة عن القطاع</vt:lpstr>
      <vt:lpstr>المؤشرات المالية</vt:lpstr>
      <vt:lpstr>المؤشرات المالية</vt:lpstr>
      <vt:lpstr>النظرة المستقبلية</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farida taman</dc:creator>
  <cp:lastModifiedBy>Kunooz</cp:lastModifiedBy>
  <cp:revision>181</cp:revision>
  <dcterms:created xsi:type="dcterms:W3CDTF">2021-10-08T18:00:41Z</dcterms:created>
  <dcterms:modified xsi:type="dcterms:W3CDTF">2022-02-13T10:43:58Z</dcterms:modified>
</cp:coreProperties>
</file>